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2" r:id="rId6"/>
    <p:sldId id="263" r:id="rId7"/>
    <p:sldId id="264" r:id="rId8"/>
    <p:sldId id="260" r:id="rId9"/>
    <p:sldId id="265" r:id="rId10"/>
    <p:sldId id="266" r:id="rId11"/>
    <p:sldId id="267" r:id="rId12"/>
    <p:sldId id="269" r:id="rId13"/>
    <p:sldId id="268" r:id="rId14"/>
    <p:sldId id="270" r:id="rId15"/>
    <p:sldId id="272" r:id="rId16"/>
    <p:sldId id="271" r:id="rId17"/>
    <p:sldId id="273" r:id="rId18"/>
    <p:sldId id="274" r:id="rId19"/>
    <p:sldId id="275" r:id="rId20"/>
    <p:sldId id="277" r:id="rId21"/>
    <p:sldId id="276" r:id="rId22"/>
    <p:sldId id="261" r:id="rId23"/>
    <p:sldId id="278" r:id="rId24"/>
    <p:sldId id="279" r:id="rId25"/>
    <p:sldId id="280" r:id="rId26"/>
    <p:sldId id="281" r:id="rId27"/>
    <p:sldId id="282" r:id="rId28"/>
    <p:sldId id="289" r:id="rId29"/>
    <p:sldId id="283" r:id="rId30"/>
    <p:sldId id="284" r:id="rId31"/>
    <p:sldId id="285" r:id="rId32"/>
    <p:sldId id="286"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3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37"/>
    <p:restoredTop sz="89969"/>
  </p:normalViewPr>
  <p:slideViewPr>
    <p:cSldViewPr snapToGrid="0" snapToObjects="1">
      <p:cViewPr>
        <p:scale>
          <a:sx n="59" d="100"/>
          <a:sy n="59" d="100"/>
        </p:scale>
        <p:origin x="92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B86B0-6B11-714E-B56C-53EB1ABFDC9C}"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6CE349BF-5142-8243-81ED-4E18C33C3E04}">
      <dgm:prSet/>
      <dgm:spPr/>
      <dgm:t>
        <a:bodyPr/>
        <a:lstStyle/>
        <a:p>
          <a:r>
            <a:rPr lang="en-US" dirty="0" smtClean="0"/>
            <a:t>Classifier</a:t>
          </a:r>
          <a:endParaRPr lang="en-US" dirty="0"/>
        </a:p>
      </dgm:t>
    </dgm:pt>
    <dgm:pt modelId="{F52F1D2C-D2B0-934D-9639-85FC3B7F05AF}" type="parTrans" cxnId="{25B7D6C8-AEF5-6547-83A0-B02533DA086A}">
      <dgm:prSet/>
      <dgm:spPr/>
      <dgm:t>
        <a:bodyPr/>
        <a:lstStyle/>
        <a:p>
          <a:endParaRPr lang="en-US"/>
        </a:p>
      </dgm:t>
    </dgm:pt>
    <dgm:pt modelId="{C3B247BC-A1FC-9649-B1B9-5A29BBCAA259}" type="sibTrans" cxnId="{25B7D6C8-AEF5-6547-83A0-B02533DA086A}">
      <dgm:prSet/>
      <dgm:spPr/>
      <dgm:t>
        <a:bodyPr/>
        <a:lstStyle/>
        <a:p>
          <a:endParaRPr lang="en-US"/>
        </a:p>
      </dgm:t>
    </dgm:pt>
    <dgm:pt modelId="{59CDBCBD-54FF-6741-BD0B-9FD99EF29082}">
      <dgm:prSet/>
      <dgm:spPr/>
      <dgm:t>
        <a:bodyPr/>
        <a:lstStyle/>
        <a:p>
          <a:r>
            <a:rPr lang="en-US" dirty="0" smtClean="0"/>
            <a:t>Instance</a:t>
          </a:r>
          <a:endParaRPr lang="en-US" dirty="0"/>
        </a:p>
      </dgm:t>
    </dgm:pt>
    <dgm:pt modelId="{F50501AC-0E1E-E94E-BB55-12AAADF500E6}" type="parTrans" cxnId="{2A99862A-B7B8-3D45-927D-CCC284E695F5}">
      <dgm:prSet/>
      <dgm:spPr/>
      <dgm:t>
        <a:bodyPr/>
        <a:lstStyle/>
        <a:p>
          <a:endParaRPr lang="en-US"/>
        </a:p>
      </dgm:t>
    </dgm:pt>
    <dgm:pt modelId="{93079968-2ECD-B14F-9738-CB168F915D62}" type="sibTrans" cxnId="{2A99862A-B7B8-3D45-927D-CCC284E695F5}">
      <dgm:prSet/>
      <dgm:spPr/>
      <dgm:t>
        <a:bodyPr/>
        <a:lstStyle/>
        <a:p>
          <a:endParaRPr lang="en-US"/>
        </a:p>
      </dgm:t>
    </dgm:pt>
    <dgm:pt modelId="{E0E5C4D2-B24D-4F45-A49D-71D0802488AA}">
      <dgm:prSet/>
      <dgm:spPr/>
      <dgm:t>
        <a:bodyPr/>
        <a:lstStyle/>
        <a:p>
          <a:r>
            <a:rPr lang="en-US" dirty="0" smtClean="0"/>
            <a:t>existing attributes</a:t>
          </a:r>
          <a:endParaRPr lang="en-US" dirty="0"/>
        </a:p>
      </dgm:t>
    </dgm:pt>
    <dgm:pt modelId="{791E6E0B-0ECC-9546-AE9D-CCF6FEAD1187}" type="parTrans" cxnId="{CE39221F-7A36-1441-BC0E-734DAD8AE3CD}">
      <dgm:prSet/>
      <dgm:spPr/>
      <dgm:t>
        <a:bodyPr/>
        <a:lstStyle/>
        <a:p>
          <a:endParaRPr lang="en-US"/>
        </a:p>
      </dgm:t>
    </dgm:pt>
    <dgm:pt modelId="{1666B39A-CA0D-E048-9338-128B2B6A000C}" type="sibTrans" cxnId="{CE39221F-7A36-1441-BC0E-734DAD8AE3CD}">
      <dgm:prSet/>
      <dgm:spPr/>
      <dgm:t>
        <a:bodyPr/>
        <a:lstStyle/>
        <a:p>
          <a:endParaRPr lang="en-US"/>
        </a:p>
      </dgm:t>
    </dgm:pt>
    <dgm:pt modelId="{68C5B4FF-D835-D34A-A136-7FD87C7D176B}">
      <dgm:prSet/>
      <dgm:spPr/>
      <dgm:t>
        <a:bodyPr/>
        <a:lstStyle/>
        <a:p>
          <a:r>
            <a:rPr lang="en-US" dirty="0" smtClean="0"/>
            <a:t>new attributes</a:t>
          </a:r>
          <a:endParaRPr lang="en-US" dirty="0"/>
        </a:p>
      </dgm:t>
    </dgm:pt>
    <dgm:pt modelId="{2B8DF241-70C0-5846-A345-EA3C60C411FF}" type="parTrans" cxnId="{C1FE23DF-B819-D74C-864F-0AFA242CD338}">
      <dgm:prSet/>
      <dgm:spPr/>
      <dgm:t>
        <a:bodyPr/>
        <a:lstStyle/>
        <a:p>
          <a:endParaRPr lang="en-US"/>
        </a:p>
      </dgm:t>
    </dgm:pt>
    <dgm:pt modelId="{4D00A3D4-8934-F642-A5B0-30690082BE89}" type="sibTrans" cxnId="{C1FE23DF-B819-D74C-864F-0AFA242CD338}">
      <dgm:prSet/>
      <dgm:spPr/>
      <dgm:t>
        <a:bodyPr/>
        <a:lstStyle/>
        <a:p>
          <a:endParaRPr lang="en-US"/>
        </a:p>
      </dgm:t>
    </dgm:pt>
    <dgm:pt modelId="{32FA3E77-EF3D-4F47-8298-8BFDFC4A8929}" type="pres">
      <dgm:prSet presAssocID="{9A7B86B0-6B11-714E-B56C-53EB1ABFDC9C}" presName="Name0" presStyleCnt="0">
        <dgm:presLayoutVars>
          <dgm:dir/>
          <dgm:resizeHandles val="exact"/>
        </dgm:presLayoutVars>
      </dgm:prSet>
      <dgm:spPr/>
    </dgm:pt>
    <dgm:pt modelId="{8C97F5CE-5D6E-AF43-99C7-0912F1FBD22D}" type="pres">
      <dgm:prSet presAssocID="{6CE349BF-5142-8243-81ED-4E18C33C3E04}" presName="Name5" presStyleLbl="vennNode1" presStyleIdx="0" presStyleCnt="2">
        <dgm:presLayoutVars>
          <dgm:bulletEnabled val="1"/>
        </dgm:presLayoutVars>
      </dgm:prSet>
      <dgm:spPr/>
      <dgm:t>
        <a:bodyPr/>
        <a:lstStyle/>
        <a:p>
          <a:endParaRPr lang="en-US"/>
        </a:p>
      </dgm:t>
    </dgm:pt>
    <dgm:pt modelId="{E3D5D39D-CFA8-704C-B9A9-AC1B1A1853C7}" type="pres">
      <dgm:prSet presAssocID="{C3B247BC-A1FC-9649-B1B9-5A29BBCAA259}" presName="space" presStyleCnt="0"/>
      <dgm:spPr/>
    </dgm:pt>
    <dgm:pt modelId="{6D78D3DF-4B86-0640-BF41-958234FCDFA9}" type="pres">
      <dgm:prSet presAssocID="{59CDBCBD-54FF-6741-BD0B-9FD99EF29082}" presName="Name5" presStyleLbl="vennNode1" presStyleIdx="1" presStyleCnt="2">
        <dgm:presLayoutVars>
          <dgm:bulletEnabled val="1"/>
        </dgm:presLayoutVars>
      </dgm:prSet>
      <dgm:spPr/>
    </dgm:pt>
  </dgm:ptLst>
  <dgm:cxnLst>
    <dgm:cxn modelId="{E6C110C0-19FC-3E46-B0AC-37F7B7CE8512}" type="presOf" srcId="{6CE349BF-5142-8243-81ED-4E18C33C3E04}" destId="{8C97F5CE-5D6E-AF43-99C7-0912F1FBD22D}" srcOrd="0" destOrd="0" presId="urn:microsoft.com/office/officeart/2005/8/layout/venn3"/>
    <dgm:cxn modelId="{BEED7EC2-FF2E-4D45-9BB0-887558B6BB7B}" type="presOf" srcId="{E0E5C4D2-B24D-4F45-A49D-71D0802488AA}" destId="{8C97F5CE-5D6E-AF43-99C7-0912F1FBD22D}" srcOrd="0" destOrd="1" presId="urn:microsoft.com/office/officeart/2005/8/layout/venn3"/>
    <dgm:cxn modelId="{F4491922-017B-D14E-AC70-59C3D9641E2F}" type="presOf" srcId="{59CDBCBD-54FF-6741-BD0B-9FD99EF29082}" destId="{6D78D3DF-4B86-0640-BF41-958234FCDFA9}" srcOrd="0" destOrd="0" presId="urn:microsoft.com/office/officeart/2005/8/layout/venn3"/>
    <dgm:cxn modelId="{2A99862A-B7B8-3D45-927D-CCC284E695F5}" srcId="{9A7B86B0-6B11-714E-B56C-53EB1ABFDC9C}" destId="{59CDBCBD-54FF-6741-BD0B-9FD99EF29082}" srcOrd="1" destOrd="0" parTransId="{F50501AC-0E1E-E94E-BB55-12AAADF500E6}" sibTransId="{93079968-2ECD-B14F-9738-CB168F915D62}"/>
    <dgm:cxn modelId="{A3DFB323-9358-0E4E-9BBC-FE31A84A228E}" type="presOf" srcId="{68C5B4FF-D835-D34A-A136-7FD87C7D176B}" destId="{6D78D3DF-4B86-0640-BF41-958234FCDFA9}" srcOrd="0" destOrd="1" presId="urn:microsoft.com/office/officeart/2005/8/layout/venn3"/>
    <dgm:cxn modelId="{3744F250-379C-A048-B727-C4CB81BFFDFB}" type="presOf" srcId="{9A7B86B0-6B11-714E-B56C-53EB1ABFDC9C}" destId="{32FA3E77-EF3D-4F47-8298-8BFDFC4A8929}" srcOrd="0" destOrd="0" presId="urn:microsoft.com/office/officeart/2005/8/layout/venn3"/>
    <dgm:cxn modelId="{25B7D6C8-AEF5-6547-83A0-B02533DA086A}" srcId="{9A7B86B0-6B11-714E-B56C-53EB1ABFDC9C}" destId="{6CE349BF-5142-8243-81ED-4E18C33C3E04}" srcOrd="0" destOrd="0" parTransId="{F52F1D2C-D2B0-934D-9639-85FC3B7F05AF}" sibTransId="{C3B247BC-A1FC-9649-B1B9-5A29BBCAA259}"/>
    <dgm:cxn modelId="{C1FE23DF-B819-D74C-864F-0AFA242CD338}" srcId="{59CDBCBD-54FF-6741-BD0B-9FD99EF29082}" destId="{68C5B4FF-D835-D34A-A136-7FD87C7D176B}" srcOrd="0" destOrd="0" parTransId="{2B8DF241-70C0-5846-A345-EA3C60C411FF}" sibTransId="{4D00A3D4-8934-F642-A5B0-30690082BE89}"/>
    <dgm:cxn modelId="{CE39221F-7A36-1441-BC0E-734DAD8AE3CD}" srcId="{6CE349BF-5142-8243-81ED-4E18C33C3E04}" destId="{E0E5C4D2-B24D-4F45-A49D-71D0802488AA}" srcOrd="0" destOrd="0" parTransId="{791E6E0B-0ECC-9546-AE9D-CCF6FEAD1187}" sibTransId="{1666B39A-CA0D-E048-9338-128B2B6A000C}"/>
    <dgm:cxn modelId="{8E54C110-4A8D-C440-AA30-CDF39A4CF2B0}" type="presParOf" srcId="{32FA3E77-EF3D-4F47-8298-8BFDFC4A8929}" destId="{8C97F5CE-5D6E-AF43-99C7-0912F1FBD22D}" srcOrd="0" destOrd="0" presId="urn:microsoft.com/office/officeart/2005/8/layout/venn3"/>
    <dgm:cxn modelId="{6A62FAD9-1734-C945-90B8-654AB0F55541}" type="presParOf" srcId="{32FA3E77-EF3D-4F47-8298-8BFDFC4A8929}" destId="{E3D5D39D-CFA8-704C-B9A9-AC1B1A1853C7}" srcOrd="1" destOrd="0" presId="urn:microsoft.com/office/officeart/2005/8/layout/venn3"/>
    <dgm:cxn modelId="{C95B906E-E3C3-334A-A877-50AAA8EA1683}" type="presParOf" srcId="{32FA3E77-EF3D-4F47-8298-8BFDFC4A8929}" destId="{6D78D3DF-4B86-0640-BF41-958234FCDFA9}" srcOrd="2"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7F5CE-5D6E-AF43-99C7-0912F1FBD22D}">
      <dsp:nvSpPr>
        <dsp:cNvPr id="0" name=""/>
        <dsp:cNvSpPr/>
      </dsp:nvSpPr>
      <dsp:spPr>
        <a:xfrm>
          <a:off x="2936" y="513461"/>
          <a:ext cx="2085181" cy="2085181"/>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754" tIns="33020" rIns="114754" bIns="33020" numCol="1" spcCol="1270" anchor="ctr" anchorCtr="1">
          <a:noAutofit/>
        </a:bodyPr>
        <a:lstStyle/>
        <a:p>
          <a:pPr lvl="0" algn="l" defTabSz="1155700">
            <a:lnSpc>
              <a:spcPct val="90000"/>
            </a:lnSpc>
            <a:spcBef>
              <a:spcPct val="0"/>
            </a:spcBef>
            <a:spcAft>
              <a:spcPct val="35000"/>
            </a:spcAft>
          </a:pPr>
          <a:r>
            <a:rPr lang="en-US" sz="2600" kern="1200" dirty="0" smtClean="0"/>
            <a:t>Classifier</a:t>
          </a:r>
          <a:endParaRPr lang="en-US" sz="2600" kern="1200" dirty="0"/>
        </a:p>
        <a:p>
          <a:pPr marL="228600" lvl="1" indent="-228600" algn="l" defTabSz="889000">
            <a:lnSpc>
              <a:spcPct val="90000"/>
            </a:lnSpc>
            <a:spcBef>
              <a:spcPct val="0"/>
            </a:spcBef>
            <a:spcAft>
              <a:spcPct val="15000"/>
            </a:spcAft>
            <a:buChar char="•"/>
          </a:pPr>
          <a:r>
            <a:rPr lang="en-US" sz="2000" kern="1200" dirty="0" smtClean="0"/>
            <a:t>existing attributes</a:t>
          </a:r>
          <a:endParaRPr lang="en-US" sz="2000" kern="1200" dirty="0"/>
        </a:p>
      </dsp:txBody>
      <dsp:txXfrm>
        <a:off x="308304" y="818829"/>
        <a:ext cx="1474445" cy="1474445"/>
      </dsp:txXfrm>
    </dsp:sp>
    <dsp:sp modelId="{6D78D3DF-4B86-0640-BF41-958234FCDFA9}">
      <dsp:nvSpPr>
        <dsp:cNvPr id="0" name=""/>
        <dsp:cNvSpPr/>
      </dsp:nvSpPr>
      <dsp:spPr>
        <a:xfrm>
          <a:off x="1671081" y="513461"/>
          <a:ext cx="2085181" cy="2085181"/>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754" tIns="33020" rIns="114754" bIns="33020" numCol="1" spcCol="1270" anchor="ctr" anchorCtr="1">
          <a:noAutofit/>
        </a:bodyPr>
        <a:lstStyle/>
        <a:p>
          <a:pPr lvl="0" algn="l" defTabSz="1155700">
            <a:lnSpc>
              <a:spcPct val="90000"/>
            </a:lnSpc>
            <a:spcBef>
              <a:spcPct val="0"/>
            </a:spcBef>
            <a:spcAft>
              <a:spcPct val="35000"/>
            </a:spcAft>
          </a:pPr>
          <a:r>
            <a:rPr lang="en-US" sz="2600" kern="1200" dirty="0" smtClean="0"/>
            <a:t>Instance</a:t>
          </a:r>
          <a:endParaRPr lang="en-US" sz="2600" kern="1200" dirty="0"/>
        </a:p>
        <a:p>
          <a:pPr marL="228600" lvl="1" indent="-228600" algn="l" defTabSz="889000">
            <a:lnSpc>
              <a:spcPct val="90000"/>
            </a:lnSpc>
            <a:spcBef>
              <a:spcPct val="0"/>
            </a:spcBef>
            <a:spcAft>
              <a:spcPct val="15000"/>
            </a:spcAft>
            <a:buChar char="•"/>
          </a:pPr>
          <a:r>
            <a:rPr lang="en-US" sz="2000" kern="1200" dirty="0" smtClean="0"/>
            <a:t>new attributes</a:t>
          </a:r>
          <a:endParaRPr lang="en-US" sz="2000" kern="1200" dirty="0"/>
        </a:p>
      </dsp:txBody>
      <dsp:txXfrm>
        <a:off x="1976449" y="818829"/>
        <a:ext cx="1474445" cy="147444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A6F2-56D0-5E4E-9BB6-83C3D0C0C428}" type="datetimeFigureOut">
              <a:rPr lang="en-US" smtClean="0"/>
              <a:t>10/23/17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8F209-725E-D74C-B342-54B9C2C98B71}" type="slidenum">
              <a:rPr lang="en-US" smtClean="0"/>
              <a:t>‹#›</a:t>
            </a:fld>
            <a:endParaRPr lang="en-US"/>
          </a:p>
        </p:txBody>
      </p:sp>
    </p:spTree>
    <p:extLst>
      <p:ext uri="{BB962C8B-B14F-4D97-AF65-F5344CB8AC3E}">
        <p14:creationId xmlns:p14="http://schemas.microsoft.com/office/powerpoint/2010/main" val="54109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A8F209-725E-D74C-B342-54B9C2C98B71}" type="slidenum">
              <a:rPr lang="en-US" smtClean="0"/>
              <a:t>1</a:t>
            </a:fld>
            <a:endParaRPr lang="en-US"/>
          </a:p>
        </p:txBody>
      </p:sp>
    </p:spTree>
    <p:extLst>
      <p:ext uri="{BB962C8B-B14F-4D97-AF65-F5344CB8AC3E}">
        <p14:creationId xmlns:p14="http://schemas.microsoft.com/office/powerpoint/2010/main" val="170301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10</a:t>
            </a:fld>
            <a:endParaRPr lang="en-US"/>
          </a:p>
        </p:txBody>
      </p:sp>
    </p:spTree>
    <p:extLst>
      <p:ext uri="{BB962C8B-B14F-4D97-AF65-F5344CB8AC3E}">
        <p14:creationId xmlns:p14="http://schemas.microsoft.com/office/powerpoint/2010/main" val="149161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11</a:t>
            </a:fld>
            <a:endParaRPr lang="en-US"/>
          </a:p>
        </p:txBody>
      </p:sp>
    </p:spTree>
    <p:extLst>
      <p:ext uri="{BB962C8B-B14F-4D97-AF65-F5344CB8AC3E}">
        <p14:creationId xmlns:p14="http://schemas.microsoft.com/office/powerpoint/2010/main" val="167059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what</a:t>
            </a:r>
            <a:r>
              <a:rPr lang="en-US" baseline="0" dirty="0" smtClean="0"/>
              <a:t> is the best way to get this information, I tried a series of ideas.</a:t>
            </a:r>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12</a:t>
            </a:fld>
            <a:endParaRPr lang="en-US"/>
          </a:p>
        </p:txBody>
      </p:sp>
    </p:spTree>
    <p:extLst>
      <p:ext uri="{BB962C8B-B14F-4D97-AF65-F5344CB8AC3E}">
        <p14:creationId xmlns:p14="http://schemas.microsoft.com/office/powerpoint/2010/main" val="113959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that your data is 2 dimensional, linearly separable just like in the figure.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FA8F209-725E-D74C-B342-54B9C2C98B71}" type="slidenum">
              <a:rPr lang="en-US" smtClean="0"/>
              <a:t>13</a:t>
            </a:fld>
            <a:endParaRPr lang="en-US"/>
          </a:p>
        </p:txBody>
      </p:sp>
    </p:spTree>
    <p:extLst>
      <p:ext uri="{BB962C8B-B14F-4D97-AF65-F5344CB8AC3E}">
        <p14:creationId xmlns:p14="http://schemas.microsoft.com/office/powerpoint/2010/main" val="1747443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W_E is</a:t>
            </a:r>
            <a:r>
              <a:rPr lang="en-US" baseline="0" dirty="0" smtClean="0"/>
              <a:t> a projection, explain this.</a:t>
            </a:r>
          </a:p>
          <a:p>
            <a:r>
              <a:rPr lang="en-US" baseline="0" dirty="0" smtClean="0"/>
              <a:t>Explain why are you trying to minimize the new part: you are still trying to make minimum change</a:t>
            </a:r>
          </a:p>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15</a:t>
            </a:fld>
            <a:endParaRPr lang="en-US"/>
          </a:p>
        </p:txBody>
      </p:sp>
    </p:spTree>
    <p:extLst>
      <p:ext uri="{BB962C8B-B14F-4D97-AF65-F5344CB8AC3E}">
        <p14:creationId xmlns:p14="http://schemas.microsoft.com/office/powerpoint/2010/main" val="1299036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16</a:t>
            </a:fld>
            <a:endParaRPr lang="en-US"/>
          </a:p>
        </p:txBody>
      </p:sp>
    </p:spTree>
    <p:extLst>
      <p:ext uri="{BB962C8B-B14F-4D97-AF65-F5344CB8AC3E}">
        <p14:creationId xmlns:p14="http://schemas.microsoft.com/office/powerpoint/2010/main" val="35937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18</a:t>
            </a:fld>
            <a:endParaRPr lang="en-US"/>
          </a:p>
        </p:txBody>
      </p:sp>
    </p:spTree>
    <p:extLst>
      <p:ext uri="{BB962C8B-B14F-4D97-AF65-F5344CB8AC3E}">
        <p14:creationId xmlns:p14="http://schemas.microsoft.com/office/powerpoint/2010/main" val="76262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22</a:t>
            </a:fld>
            <a:endParaRPr lang="en-US"/>
          </a:p>
        </p:txBody>
      </p:sp>
    </p:spTree>
    <p:extLst>
      <p:ext uri="{BB962C8B-B14F-4D97-AF65-F5344CB8AC3E}">
        <p14:creationId xmlns:p14="http://schemas.microsoft.com/office/powerpoint/2010/main" val="1139685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start explaining some terminology first:</a:t>
            </a:r>
          </a:p>
          <a:p>
            <a:endParaRPr lang="en-US" dirty="0" smtClean="0"/>
          </a:p>
          <a:p>
            <a:r>
              <a:rPr lang="en-US" dirty="0" smtClean="0"/>
              <a:t>1-</a:t>
            </a:r>
            <a:r>
              <a:rPr lang="en-US" baseline="0" dirty="0" smtClean="0"/>
              <a:t> Traditional machine learning algorithms work on complete data. Online learning is a paradigm that is useful where the training data is too large to fit in your memory or you just do not have the complete data initially. In this case, you receive the data instances incrementally and update your estimates as you see more instances.</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2- Data streams pose some problems that prevent the use of standard data mining algorithms. In a learning from data stream scenario, dataset is online and continuously growing. So the algorithm must work on constant memory. </a:t>
            </a:r>
            <a:r>
              <a:rPr lang="en-US" dirty="0" smtClean="0"/>
              <a:t>Entire dataset can not be stored in memory, some data must be eventually forgotten. Additionally,</a:t>
            </a:r>
            <a:r>
              <a:rPr lang="en-US" baseline="0" dirty="0" smtClean="0"/>
              <a:t> characteristics of the dataset can change over time, so the algorithm must be able to adapt this change.</a:t>
            </a:r>
            <a:endParaRPr lang="en-US" dirty="0" smtClean="0"/>
          </a:p>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2</a:t>
            </a:fld>
            <a:endParaRPr lang="en-US"/>
          </a:p>
        </p:txBody>
      </p:sp>
    </p:spTree>
    <p:extLst>
      <p:ext uri="{BB962C8B-B14F-4D97-AF65-F5344CB8AC3E}">
        <p14:creationId xmlns:p14="http://schemas.microsoft.com/office/powerpoint/2010/main" val="8916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dataset with variable features is a a set of training instances where features provided by each instance is an arbitrary subset of an unknown feature space.</a:t>
            </a:r>
          </a:p>
          <a:p>
            <a:r>
              <a:rPr lang="en-US" dirty="0" smtClean="0"/>
              <a:t>So, with each training instance</a:t>
            </a:r>
            <a:r>
              <a:rPr lang="en-US" baseline="0" dirty="0" smtClean="0"/>
              <a:t> amount and type of data provided can change arbitrarily. </a:t>
            </a:r>
          </a:p>
          <a:p>
            <a:r>
              <a:rPr lang="en-US" baseline="0" dirty="0" smtClean="0"/>
              <a:t>This means unlike other online learning setups, data is not being generated by following a specific structure. </a:t>
            </a:r>
          </a:p>
          <a:p>
            <a:endParaRPr lang="en-US" baseline="0" dirty="0" smtClean="0"/>
          </a:p>
          <a:p>
            <a:r>
              <a:rPr lang="en-US" baseline="0" dirty="0" smtClean="0"/>
              <a:t>In the figures, you can see plot of training example, and number of features provided with that example. You can picture number of features as number of columns of a dataset. </a:t>
            </a:r>
          </a:p>
          <a:p>
            <a:endParaRPr lang="en-US" baseline="0" dirty="0" smtClean="0"/>
          </a:p>
          <a:p>
            <a:r>
              <a:rPr lang="en-US" baseline="0" dirty="0" smtClean="0"/>
              <a:t>Left figure represents a traditional data stream, number of features provided by training examples does not change, or you can say with each row, 25 columns of data provided. However in figure 2, you can see a variable feature stream, number of features provided by training instances change over time, number and types of columns provided with each row can change.</a:t>
            </a:r>
          </a:p>
        </p:txBody>
      </p:sp>
      <p:sp>
        <p:nvSpPr>
          <p:cNvPr id="4" name="Slide Number Placeholder 3"/>
          <p:cNvSpPr>
            <a:spLocks noGrp="1"/>
          </p:cNvSpPr>
          <p:nvPr>
            <p:ph type="sldNum" sz="quarter" idx="10"/>
          </p:nvPr>
        </p:nvSpPr>
        <p:spPr/>
        <p:txBody>
          <a:bodyPr/>
          <a:lstStyle/>
          <a:p>
            <a:fld id="{4FA8F209-725E-D74C-B342-54B9C2C98B71}" type="slidenum">
              <a:rPr lang="en-US" smtClean="0"/>
              <a:t>3</a:t>
            </a:fld>
            <a:endParaRPr lang="en-US"/>
          </a:p>
        </p:txBody>
      </p:sp>
    </p:spTree>
    <p:extLst>
      <p:ext uri="{BB962C8B-B14F-4D97-AF65-F5344CB8AC3E}">
        <p14:creationId xmlns:p14="http://schemas.microsoft.com/office/powerpoint/2010/main" val="7239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4</a:t>
            </a:fld>
            <a:endParaRPr lang="en-US"/>
          </a:p>
        </p:txBody>
      </p:sp>
    </p:spTree>
    <p:extLst>
      <p:ext uri="{BB962C8B-B14F-4D97-AF65-F5344CB8AC3E}">
        <p14:creationId xmlns:p14="http://schemas.microsoft.com/office/powerpoint/2010/main" val="1442899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how big is this feature set and how fast it is changing, based on all the events happening in the world.</a:t>
            </a:r>
          </a:p>
          <a:p>
            <a:r>
              <a:rPr lang="en-US" baseline="0" dirty="0" smtClean="0"/>
              <a:t>-&gt; Here also discuss how will you classify an e-mail after spam e-mail space excludes those specific words, try to find a good example for this too, such that spam will become an important e-mail after some time.</a:t>
            </a:r>
          </a:p>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5</a:t>
            </a:fld>
            <a:endParaRPr lang="en-US"/>
          </a:p>
        </p:txBody>
      </p:sp>
    </p:spTree>
    <p:extLst>
      <p:ext uri="{BB962C8B-B14F-4D97-AF65-F5344CB8AC3E}">
        <p14:creationId xmlns:p14="http://schemas.microsoft.com/office/powerpoint/2010/main" val="120760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Company</a:t>
            </a:r>
            <a:r>
              <a:rPr lang="en-US" baseline="0" dirty="0" smtClean="0"/>
              <a:t> C Health services have 100 hospitals all around the world. They have 2 types of hospitals:</a:t>
            </a:r>
          </a:p>
          <a:p>
            <a:r>
              <a:rPr lang="en-US" baseline="0" dirty="0" smtClean="0"/>
              <a:t>1- Large hospitals which are fully equipped with newest technology.</a:t>
            </a:r>
          </a:p>
          <a:p>
            <a:r>
              <a:rPr lang="en-US" baseline="0" dirty="0" smtClean="0"/>
              <a:t>2- Small hospitals which only have most fundamental devices.</a:t>
            </a:r>
          </a:p>
          <a:p>
            <a:endParaRPr lang="en-US" baseline="0" dirty="0" smtClean="0"/>
          </a:p>
          <a:p>
            <a:r>
              <a:rPr lang="en-US" baseline="0" dirty="0" smtClean="0"/>
              <a:t>Data analysis department of C Health services collect real time information from all of these hospitals to trains classifier for disease diagnosis. </a:t>
            </a:r>
          </a:p>
          <a:p>
            <a:r>
              <a:rPr lang="en-US" baseline="0" dirty="0" smtClean="0"/>
              <a:t>-Assume that to diagnose disease D, 10 different types of tests can be used.</a:t>
            </a:r>
          </a:p>
          <a:p>
            <a:r>
              <a:rPr lang="en-US" baseline="0" dirty="0" smtClean="0"/>
              <a:t>-By the time, some tests prove to be outdated some other tests have been invented.</a:t>
            </a:r>
          </a:p>
          <a:p>
            <a:r>
              <a:rPr lang="en-US" baseline="0" dirty="0" smtClean="0"/>
              <a:t>-Each doctor can use different set of tests to diagnose a disease</a:t>
            </a:r>
          </a:p>
          <a:p>
            <a:r>
              <a:rPr lang="en-US" baseline="0" dirty="0" smtClean="0"/>
              <a:t>	1- Based on their experience</a:t>
            </a:r>
          </a:p>
          <a:p>
            <a:r>
              <a:rPr lang="en-US" baseline="0" dirty="0" smtClean="0"/>
              <a:t>	2- Based on available technology</a:t>
            </a:r>
          </a:p>
          <a:p>
            <a:r>
              <a:rPr lang="en-US" baseline="0" dirty="0" smtClean="0"/>
              <a:t>	3- Based on trends in medicine</a:t>
            </a:r>
          </a:p>
          <a:p>
            <a:r>
              <a:rPr lang="en-US" baseline="0" dirty="0" smtClean="0"/>
              <a:t>	4- Based on the current condition of patient (not prefer to do biopsy to a child because its too painful) + </a:t>
            </a:r>
            <a:r>
              <a:rPr lang="en-US" dirty="0" smtClean="0"/>
              <a:t>Likeliness of having a disease depends</a:t>
            </a:r>
          </a:p>
          <a:p>
            <a:r>
              <a:rPr lang="en-US" dirty="0" smtClean="0"/>
              <a:t>-2^10 different</a:t>
            </a:r>
            <a:r>
              <a:rPr lang="en-US" baseline="0" dirty="0" smtClean="0"/>
              <a:t> set of experiments can be done (if number of tests stay constant)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6</a:t>
            </a:fld>
            <a:endParaRPr lang="en-US"/>
          </a:p>
        </p:txBody>
      </p:sp>
    </p:spTree>
    <p:extLst>
      <p:ext uri="{BB962C8B-B14F-4D97-AF65-F5344CB8AC3E}">
        <p14:creationId xmlns:p14="http://schemas.microsoft.com/office/powerpoint/2010/main" val="2009937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7</a:t>
            </a:fld>
            <a:endParaRPr lang="en-US"/>
          </a:p>
        </p:txBody>
      </p:sp>
    </p:spTree>
    <p:extLst>
      <p:ext uri="{BB962C8B-B14F-4D97-AF65-F5344CB8AC3E}">
        <p14:creationId xmlns:p14="http://schemas.microsoft.com/office/powerpoint/2010/main" val="100751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𝑦</m:t>
                        </m:r>
                      </m:e>
                      <m:sub>
                        <m:r>
                          <a:rPr lang="en-US" b="0" i="1" smtClean="0">
                            <a:latin typeface="Cambria Math" charset="0"/>
                            <a:ea typeface="Cambria Math" charset="0"/>
                            <a:cs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oMath>
                </a14:m>
                <a:r>
                  <a:rPr lang="en-US" dirty="0" smtClean="0"/>
                  <a:t> is margin and sign of the margin</a:t>
                </a:r>
                <a:r>
                  <a:rPr lang="en-US" baseline="0" dirty="0" smtClean="0"/>
                  <a:t> is positive </a:t>
                </a:r>
                <a:r>
                  <a:rPr lang="en-US" baseline="0" dirty="0" err="1" smtClean="0"/>
                  <a:t>iff</a:t>
                </a:r>
                <a:r>
                  <a:rPr lang="en-US" baseline="0" dirty="0" smtClean="0"/>
                  <a:t> classifier predicts correctly.</a:t>
                </a:r>
              </a:p>
              <a:p>
                <a:pPr marL="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lang="en-US" b="0" i="1" smtClean="0">
                            <a:latin typeface="Cambria Math" charset="0"/>
                          </a:rPr>
                        </m:ctrlPr>
                      </m:dPr>
                      <m:e>
                        <m:r>
                          <a:rPr lang="en-US" b="0" i="1" smtClean="0">
                            <a:latin typeface="Cambria Math" charset="0"/>
                          </a:rPr>
                          <m:t>𝑦</m:t>
                        </m:r>
                        <m:d>
                          <m:dPr>
                            <m:ctrlPr>
                              <a:rPr lang="en-US" b="0" i="1" smtClean="0">
                                <a:latin typeface="Cambria Math" charset="0"/>
                              </a:rPr>
                            </m:ctrlPr>
                          </m:dPr>
                          <m:e>
                            <m:r>
                              <a:rPr lang="en-US" b="0" i="1" smtClean="0">
                                <a:latin typeface="Cambria Math" charset="0"/>
                              </a:rPr>
                              <m:t>𝑤</m:t>
                            </m:r>
                            <m:r>
                              <a:rPr lang="en-US" b="0" i="1" smtClean="0">
                                <a:latin typeface="Cambria Math" charset="0"/>
                              </a:rPr>
                              <m:t>. </m:t>
                            </m:r>
                            <m:r>
                              <a:rPr lang="en-US" b="0" i="1" smtClean="0">
                                <a:latin typeface="Cambria Math" charset="0"/>
                              </a:rPr>
                              <m:t>𝑥</m:t>
                            </m:r>
                          </m:e>
                        </m:d>
                      </m:e>
                    </m:d>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𝑤</m:t>
                        </m:r>
                        <m:r>
                          <a:rPr lang="en-US" b="0" i="1" smtClean="0">
                            <a:latin typeface="Cambria Math" charset="0"/>
                          </a:rPr>
                          <m:t>.</m:t>
                        </m:r>
                        <m:r>
                          <a:rPr lang="en-US" b="0" i="1" smtClean="0">
                            <a:latin typeface="Cambria Math" charset="0"/>
                          </a:rPr>
                          <m:t>𝑥</m:t>
                        </m:r>
                      </m:e>
                    </m:d>
                  </m:oMath>
                </a14:m>
                <a:r>
                  <a:rPr lang="en-US" dirty="0" smtClean="0"/>
                  <a:t> is confidence of the prediction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To give</a:t>
                </a:r>
                <a:r>
                  <a:rPr lang="en-US" baseline="0" dirty="0" smtClean="0"/>
                  <a:t> an idea how the problem works, this is a typical online learning problem:</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want to minimize the squared distance between previous classifier and new classifier such that, new classifier would be able to make correct prediction with a fixed margin while keeping learned information from previous instances.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equations can change form based on the specifics of the problem to be solved.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You can use a loss function instead of a plain </a:t>
                </a:r>
                <a:r>
                  <a:rPr lang="mr-IN" baseline="0" dirty="0" smtClean="0"/>
                  <a:t>…</a:t>
                </a:r>
                <a:r>
                  <a:rPr lang="en-US" baseline="0" dirty="0" smtClean="0"/>
                  <a:t> and you can add a </a:t>
                </a:r>
                <a:r>
                  <a:rPr lang="en-US" baseline="0" dirty="0" err="1" smtClean="0"/>
                  <a:t>regularizer</a:t>
                </a:r>
                <a:r>
                  <a:rPr lang="en-US"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err="1" smtClean="0"/>
                  <a:t>regularizer</a:t>
                </a:r>
                <a:r>
                  <a:rPr lang="en-US" baseline="0" dirty="0" smtClean="0"/>
                  <a:t> forces your classifier to be sparse, while use of different loss functions give you different properties.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For example, when hinge loss is used, c</a:t>
                </a:r>
                <a:r>
                  <a:rPr lang="en-US" sz="1200" b="0" i="0" kern="1200" dirty="0" smtClean="0">
                    <a:solidFill>
                      <a:schemeClr val="tx1"/>
                    </a:solidFill>
                    <a:effectLst/>
                    <a:latin typeface="+mn-lt"/>
                    <a:ea typeface="+mn-ea"/>
                    <a:cs typeface="+mn-cs"/>
                  </a:rPr>
                  <a:t>orrectly classified points lying outside the margin boundaries of the support vectors are not penalized, whereas points within the margin boundaries or on the wrong side of the hyperplane are penalized in a linear fashion compared to their distance from the correct boundary.</a:t>
                </a: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decisions depend on how do you want to solve minimization equation (hinge loss is not differentiable, whereas squared hinge is.), and characteristics of your problem.</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mc:Choice>
        <mc:Fallback>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i="0" smtClean="0">
                    <a:latin typeface="Cambria Math" charset="0"/>
                    <a:ea typeface="Cambria Math" charset="0"/>
                    <a:cs typeface="Cambria Math" charset="0"/>
                  </a:rPr>
                  <a:t>𝑦</a:t>
                </a:r>
                <a:r>
                  <a:rPr lang="en-US" b="0" i="0" smtClean="0">
                    <a:latin typeface="Cambria Math" charset="0"/>
                    <a:ea typeface="Cambria Math" charset="0"/>
                    <a:cs typeface="Cambria Math" charset="0"/>
                  </a:rPr>
                  <a:t>_</a:t>
                </a:r>
                <a:r>
                  <a:rPr lang="en-US" b="0" i="0" smtClean="0">
                    <a:latin typeface="Cambria Math" charset="0"/>
                    <a:ea typeface="Cambria Math" charset="0"/>
                    <a:cs typeface="Cambria Math" charset="0"/>
                  </a:rPr>
                  <a:t>𝑖</a:t>
                </a:r>
                <a:r>
                  <a:rPr lang="en-US" b="0" i="0" smtClean="0">
                    <a:latin typeface="Cambria Math" charset="0"/>
                    <a:ea typeface="Cambria Math" charset="0"/>
                    <a:cs typeface="Cambria Math" charset="0"/>
                  </a:rPr>
                  <a:t> </a:t>
                </a:r>
                <a:r>
                  <a:rPr lang="en-US" b="0" i="0" smtClean="0">
                    <a:latin typeface="Cambria Math" charset="0"/>
                  </a:rPr>
                  <a:t>(</a:t>
                </a:r>
                <a:r>
                  <a:rPr lang="en-US" b="0" i="0" smtClean="0">
                    <a:latin typeface="Cambria Math" charset="0"/>
                  </a:rPr>
                  <a:t>𝑥_𝑖  .  𝑤_(𝑖−1))</a:t>
                </a:r>
                <a:r>
                  <a:rPr lang="en-US" dirty="0" smtClean="0"/>
                  <a:t> is margin and sign of the margin</a:t>
                </a:r>
                <a:r>
                  <a:rPr lang="en-US" baseline="0" dirty="0" smtClean="0"/>
                  <a:t> is positive </a:t>
                </a:r>
                <a:r>
                  <a:rPr lang="en-US" baseline="0" dirty="0" err="1" smtClean="0"/>
                  <a:t>iff</a:t>
                </a:r>
                <a:r>
                  <a:rPr lang="en-US" baseline="0" dirty="0" smtClean="0"/>
                  <a:t> classifier predicts correctly.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i="0" smtClean="0">
                    <a:latin typeface="Cambria Math" charset="0"/>
                  </a:rPr>
                  <a:t>|𝑦(𝑤. 𝑥)|=|𝑤.𝑥|</a:t>
                </a:r>
                <a:r>
                  <a:rPr lang="en-US" dirty="0" smtClean="0"/>
                  <a:t> is confidence of the prediction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To give</a:t>
                </a:r>
                <a:r>
                  <a:rPr lang="en-US" baseline="0" dirty="0" smtClean="0"/>
                  <a:t> an idea how the problem works, this is a typical online learning problem:</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want to minimize the squared distance between previous classifier and new classifier such that, new classifier would be able to make correct prediction with a fixed margin while keeping learned information from previous instances.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equations can change form based on the specifics of the problem to be solved.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You can use a loss function instead of a plain </a:t>
                </a:r>
                <a:r>
                  <a:rPr lang="mr-IN" baseline="0" dirty="0" smtClean="0"/>
                  <a:t>…</a:t>
                </a:r>
                <a:r>
                  <a:rPr lang="en-US" baseline="0" dirty="0" smtClean="0"/>
                  <a:t> and you can add a </a:t>
                </a:r>
                <a:r>
                  <a:rPr lang="en-US" baseline="0" dirty="0" err="1" smtClean="0"/>
                  <a:t>regularizer</a:t>
                </a:r>
                <a:r>
                  <a:rPr lang="en-US"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err="1" smtClean="0"/>
                  <a:t>regularizer</a:t>
                </a:r>
                <a:r>
                  <a:rPr lang="en-US" baseline="0" dirty="0" smtClean="0"/>
                  <a:t> forces your classifier to be sparse, while use of different loss functions give you different properties.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For example, when hinge loss is used, c</a:t>
                </a:r>
                <a:r>
                  <a:rPr lang="en-US" sz="1200" b="0" i="0" kern="1200" dirty="0" smtClean="0">
                    <a:solidFill>
                      <a:schemeClr val="tx1"/>
                    </a:solidFill>
                    <a:effectLst/>
                    <a:latin typeface="+mn-lt"/>
                    <a:ea typeface="+mn-ea"/>
                    <a:cs typeface="+mn-cs"/>
                  </a:rPr>
                  <a:t>orrectly classified points lying outside the margin boundaries of the support vectors are not penalized, whereas points within the margin boundaries or on the wrong side of the hyperplane are penalized in a linear fashion compared to their distance from the correct boundary.</a:t>
                </a: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decisions depend on how do you want to solve minimization equation (hinge loss is not differentiable, whereas squared hinge is.), and characteristics of your problem.</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mc:Fallback>
      </mc:AlternateContent>
      <p:sp>
        <p:nvSpPr>
          <p:cNvPr id="4" name="Slide Number Placeholder 3"/>
          <p:cNvSpPr>
            <a:spLocks noGrp="1"/>
          </p:cNvSpPr>
          <p:nvPr>
            <p:ph type="sldNum" sz="quarter" idx="10"/>
          </p:nvPr>
        </p:nvSpPr>
        <p:spPr/>
        <p:txBody>
          <a:bodyPr/>
          <a:lstStyle/>
          <a:p>
            <a:fld id="{4FA8F209-725E-D74C-B342-54B9C2C98B71}" type="slidenum">
              <a:rPr lang="en-US" smtClean="0"/>
              <a:t>8</a:t>
            </a:fld>
            <a:endParaRPr lang="en-US"/>
          </a:p>
        </p:txBody>
      </p:sp>
    </p:spTree>
    <p:extLst>
      <p:ext uri="{BB962C8B-B14F-4D97-AF65-F5344CB8AC3E}">
        <p14:creationId xmlns:p14="http://schemas.microsoft.com/office/powerpoint/2010/main" val="181179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come up with</a:t>
            </a:r>
            <a:r>
              <a:rPr lang="en-US" baseline="0" dirty="0" smtClean="0"/>
              <a:t> a technique for online learning from variable features, we first need to identify the key characteristics of our problem.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FA8F209-725E-D74C-B342-54B9C2C98B71}" type="slidenum">
              <a:rPr lang="en-US" smtClean="0"/>
              <a:t>9</a:t>
            </a:fld>
            <a:endParaRPr lang="en-US"/>
          </a:p>
        </p:txBody>
      </p:sp>
    </p:spTree>
    <p:extLst>
      <p:ext uri="{BB962C8B-B14F-4D97-AF65-F5344CB8AC3E}">
        <p14:creationId xmlns:p14="http://schemas.microsoft.com/office/powerpoint/2010/main" val="160744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6F60AF-D829-F443-B5A6-E93E9EB3B7AB}" type="datetime1">
              <a:rPr lang="en-US" smtClean="0"/>
              <a:t>10/23/17</a:t>
            </a:fld>
            <a:endParaRPr lang="en-US"/>
          </a:p>
        </p:txBody>
      </p:sp>
      <p:sp>
        <p:nvSpPr>
          <p:cNvPr id="5" name="Footer Placeholder 4"/>
          <p:cNvSpPr>
            <a:spLocks noGrp="1"/>
          </p:cNvSpPr>
          <p:nvPr>
            <p:ph type="ftr" sz="quarter" idx="11"/>
          </p:nvPr>
        </p:nvSpPr>
        <p:spPr/>
        <p:txBody>
          <a:bodyPr/>
          <a:lstStyle/>
          <a:p>
            <a:r>
              <a:rPr lang="en-US" smtClean="0"/>
              <a:t>V.F. : Variable features</a:t>
            </a:r>
            <a:endParaRPr lang="en-US"/>
          </a:p>
        </p:txBody>
      </p:sp>
      <p:sp>
        <p:nvSpPr>
          <p:cNvPr id="6" name="Slide Number Placeholder 5"/>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72734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0D17A-0D08-B444-8E54-E8EAF8328EE4}" type="datetime1">
              <a:rPr lang="en-US" smtClean="0"/>
              <a:t>10/23/17</a:t>
            </a:fld>
            <a:endParaRPr lang="en-US"/>
          </a:p>
        </p:txBody>
      </p:sp>
      <p:sp>
        <p:nvSpPr>
          <p:cNvPr id="5" name="Footer Placeholder 4"/>
          <p:cNvSpPr>
            <a:spLocks noGrp="1"/>
          </p:cNvSpPr>
          <p:nvPr>
            <p:ph type="ftr" sz="quarter" idx="11"/>
          </p:nvPr>
        </p:nvSpPr>
        <p:spPr/>
        <p:txBody>
          <a:bodyPr/>
          <a:lstStyle/>
          <a:p>
            <a:r>
              <a:rPr lang="en-US" smtClean="0"/>
              <a:t>V.F. : Variable features</a:t>
            </a:r>
            <a:endParaRPr lang="en-US"/>
          </a:p>
        </p:txBody>
      </p:sp>
      <p:sp>
        <p:nvSpPr>
          <p:cNvPr id="6" name="Slide Number Placeholder 5"/>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39664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88AE82-3B0B-9A49-BB42-449203F8F5CB}" type="datetime1">
              <a:rPr lang="en-US" smtClean="0"/>
              <a:t>10/23/17</a:t>
            </a:fld>
            <a:endParaRPr lang="en-US"/>
          </a:p>
        </p:txBody>
      </p:sp>
      <p:sp>
        <p:nvSpPr>
          <p:cNvPr id="5" name="Footer Placeholder 4"/>
          <p:cNvSpPr>
            <a:spLocks noGrp="1"/>
          </p:cNvSpPr>
          <p:nvPr>
            <p:ph type="ftr" sz="quarter" idx="11"/>
          </p:nvPr>
        </p:nvSpPr>
        <p:spPr/>
        <p:txBody>
          <a:bodyPr/>
          <a:lstStyle/>
          <a:p>
            <a:r>
              <a:rPr lang="en-US" smtClean="0"/>
              <a:t>V.F. : Variable features</a:t>
            </a:r>
            <a:endParaRPr lang="en-US"/>
          </a:p>
        </p:txBody>
      </p:sp>
      <p:sp>
        <p:nvSpPr>
          <p:cNvPr id="6" name="Slide Number Placeholder 5"/>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66791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18034F-5482-D14B-B300-487316355397}" type="datetime1">
              <a:rPr lang="en-US" smtClean="0"/>
              <a:t>10/23/17</a:t>
            </a:fld>
            <a:endParaRPr lang="en-US"/>
          </a:p>
        </p:txBody>
      </p:sp>
      <p:sp>
        <p:nvSpPr>
          <p:cNvPr id="5" name="Footer Placeholder 4"/>
          <p:cNvSpPr>
            <a:spLocks noGrp="1"/>
          </p:cNvSpPr>
          <p:nvPr>
            <p:ph type="ftr" sz="quarter" idx="11"/>
          </p:nvPr>
        </p:nvSpPr>
        <p:spPr/>
        <p:txBody>
          <a:bodyPr/>
          <a:lstStyle/>
          <a:p>
            <a:r>
              <a:rPr lang="en-US" smtClean="0"/>
              <a:t>V.F. : Variable features</a:t>
            </a:r>
            <a:endParaRPr lang="en-US"/>
          </a:p>
        </p:txBody>
      </p:sp>
      <p:sp>
        <p:nvSpPr>
          <p:cNvPr id="6" name="Slide Number Placeholder 5"/>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861643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8C40A7-74F5-2E47-8B17-5495808464F7}" type="datetime1">
              <a:rPr lang="en-US" smtClean="0"/>
              <a:t>10/23/17</a:t>
            </a:fld>
            <a:endParaRPr lang="en-US"/>
          </a:p>
        </p:txBody>
      </p:sp>
      <p:sp>
        <p:nvSpPr>
          <p:cNvPr id="5" name="Footer Placeholder 4"/>
          <p:cNvSpPr>
            <a:spLocks noGrp="1"/>
          </p:cNvSpPr>
          <p:nvPr>
            <p:ph type="ftr" sz="quarter" idx="11"/>
          </p:nvPr>
        </p:nvSpPr>
        <p:spPr/>
        <p:txBody>
          <a:bodyPr/>
          <a:lstStyle/>
          <a:p>
            <a:r>
              <a:rPr lang="en-US" smtClean="0"/>
              <a:t>V.F. : Variable features</a:t>
            </a:r>
            <a:endParaRPr lang="en-US"/>
          </a:p>
        </p:txBody>
      </p:sp>
      <p:sp>
        <p:nvSpPr>
          <p:cNvPr id="6" name="Slide Number Placeholder 5"/>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95945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F1C1D0-EA12-B14E-876D-0638E5CB7407}" type="datetime1">
              <a:rPr lang="en-US" smtClean="0"/>
              <a:t>10/23/17</a:t>
            </a:fld>
            <a:endParaRPr lang="en-US"/>
          </a:p>
        </p:txBody>
      </p:sp>
      <p:sp>
        <p:nvSpPr>
          <p:cNvPr id="6" name="Footer Placeholder 5"/>
          <p:cNvSpPr>
            <a:spLocks noGrp="1"/>
          </p:cNvSpPr>
          <p:nvPr>
            <p:ph type="ftr" sz="quarter" idx="11"/>
          </p:nvPr>
        </p:nvSpPr>
        <p:spPr/>
        <p:txBody>
          <a:bodyPr/>
          <a:lstStyle/>
          <a:p>
            <a:r>
              <a:rPr lang="en-US" smtClean="0"/>
              <a:t>V.F. : Variable features</a:t>
            </a:r>
            <a:endParaRPr lang="en-US"/>
          </a:p>
        </p:txBody>
      </p:sp>
      <p:sp>
        <p:nvSpPr>
          <p:cNvPr id="7" name="Slide Number Placeholder 6"/>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895500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FCDEDF-3E8E-514A-B176-0B4D14149BAB}" type="datetime1">
              <a:rPr lang="en-US" smtClean="0"/>
              <a:t>10/23/17</a:t>
            </a:fld>
            <a:endParaRPr lang="en-US"/>
          </a:p>
        </p:txBody>
      </p:sp>
      <p:sp>
        <p:nvSpPr>
          <p:cNvPr id="8" name="Footer Placeholder 7"/>
          <p:cNvSpPr>
            <a:spLocks noGrp="1"/>
          </p:cNvSpPr>
          <p:nvPr>
            <p:ph type="ftr" sz="quarter" idx="11"/>
          </p:nvPr>
        </p:nvSpPr>
        <p:spPr/>
        <p:txBody>
          <a:bodyPr/>
          <a:lstStyle/>
          <a:p>
            <a:r>
              <a:rPr lang="en-US" smtClean="0"/>
              <a:t>V.F. : Variable features</a:t>
            </a:r>
            <a:endParaRPr lang="en-US"/>
          </a:p>
        </p:txBody>
      </p:sp>
      <p:sp>
        <p:nvSpPr>
          <p:cNvPr id="9" name="Slide Number Placeholder 8"/>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106849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E40765-FF56-1449-A2E9-C37B2A87A9F5}" type="datetime1">
              <a:rPr lang="en-US" smtClean="0"/>
              <a:t>10/23/17</a:t>
            </a:fld>
            <a:endParaRPr lang="en-US"/>
          </a:p>
        </p:txBody>
      </p:sp>
      <p:sp>
        <p:nvSpPr>
          <p:cNvPr id="4" name="Footer Placeholder 3"/>
          <p:cNvSpPr>
            <a:spLocks noGrp="1"/>
          </p:cNvSpPr>
          <p:nvPr>
            <p:ph type="ftr" sz="quarter" idx="11"/>
          </p:nvPr>
        </p:nvSpPr>
        <p:spPr/>
        <p:txBody>
          <a:bodyPr/>
          <a:lstStyle/>
          <a:p>
            <a:r>
              <a:rPr lang="en-US" smtClean="0"/>
              <a:t>V.F. : Variable features</a:t>
            </a:r>
            <a:endParaRPr lang="en-US"/>
          </a:p>
        </p:txBody>
      </p:sp>
      <p:sp>
        <p:nvSpPr>
          <p:cNvPr id="5" name="Slide Number Placeholder 4"/>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32098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36228-0EAD-134B-AC6D-9E12473A1F77}" type="datetime1">
              <a:rPr lang="en-US" smtClean="0"/>
              <a:t>10/23/17</a:t>
            </a:fld>
            <a:endParaRPr lang="en-US"/>
          </a:p>
        </p:txBody>
      </p:sp>
      <p:sp>
        <p:nvSpPr>
          <p:cNvPr id="3" name="Footer Placeholder 2"/>
          <p:cNvSpPr>
            <a:spLocks noGrp="1"/>
          </p:cNvSpPr>
          <p:nvPr>
            <p:ph type="ftr" sz="quarter" idx="11"/>
          </p:nvPr>
        </p:nvSpPr>
        <p:spPr/>
        <p:txBody>
          <a:bodyPr/>
          <a:lstStyle/>
          <a:p>
            <a:r>
              <a:rPr lang="en-US" smtClean="0"/>
              <a:t>V.F. : Variable features</a:t>
            </a:r>
            <a:endParaRPr lang="en-US"/>
          </a:p>
        </p:txBody>
      </p:sp>
      <p:sp>
        <p:nvSpPr>
          <p:cNvPr id="4" name="Slide Number Placeholder 3"/>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12880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DAA1B-A03C-0845-A0AD-497DD03D7510}" type="datetime1">
              <a:rPr lang="en-US" smtClean="0"/>
              <a:t>10/23/17</a:t>
            </a:fld>
            <a:endParaRPr lang="en-US"/>
          </a:p>
        </p:txBody>
      </p:sp>
      <p:sp>
        <p:nvSpPr>
          <p:cNvPr id="6" name="Footer Placeholder 5"/>
          <p:cNvSpPr>
            <a:spLocks noGrp="1"/>
          </p:cNvSpPr>
          <p:nvPr>
            <p:ph type="ftr" sz="quarter" idx="11"/>
          </p:nvPr>
        </p:nvSpPr>
        <p:spPr/>
        <p:txBody>
          <a:bodyPr/>
          <a:lstStyle/>
          <a:p>
            <a:r>
              <a:rPr lang="en-US" smtClean="0"/>
              <a:t>V.F. : Variable features</a:t>
            </a:r>
            <a:endParaRPr lang="en-US"/>
          </a:p>
        </p:txBody>
      </p:sp>
      <p:sp>
        <p:nvSpPr>
          <p:cNvPr id="7" name="Slide Number Placeholder 6"/>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894272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0E7D1-C15C-0548-BE25-5BD892933F5B}" type="datetime1">
              <a:rPr lang="en-US" smtClean="0"/>
              <a:t>10/23/17</a:t>
            </a:fld>
            <a:endParaRPr lang="en-US"/>
          </a:p>
        </p:txBody>
      </p:sp>
      <p:sp>
        <p:nvSpPr>
          <p:cNvPr id="6" name="Footer Placeholder 5"/>
          <p:cNvSpPr>
            <a:spLocks noGrp="1"/>
          </p:cNvSpPr>
          <p:nvPr>
            <p:ph type="ftr" sz="quarter" idx="11"/>
          </p:nvPr>
        </p:nvSpPr>
        <p:spPr/>
        <p:txBody>
          <a:bodyPr/>
          <a:lstStyle/>
          <a:p>
            <a:r>
              <a:rPr lang="en-US" smtClean="0"/>
              <a:t>V.F. : Variable features</a:t>
            </a:r>
            <a:endParaRPr lang="en-US"/>
          </a:p>
        </p:txBody>
      </p:sp>
      <p:sp>
        <p:nvSpPr>
          <p:cNvPr id="7" name="Slide Number Placeholder 6"/>
          <p:cNvSpPr>
            <a:spLocks noGrp="1"/>
          </p:cNvSpPr>
          <p:nvPr>
            <p:ph type="sldNum" sz="quarter" idx="12"/>
          </p:nvPr>
        </p:nvSpPr>
        <p:spPr/>
        <p:txBody>
          <a:bodyPr/>
          <a:lstStyle/>
          <a:p>
            <a:fld id="{4AD54FF3-5202-FD47-B8A5-5F17DFA6FD4F}" type="slidenum">
              <a:rPr lang="en-US" smtClean="0"/>
              <a:t>‹#›</a:t>
            </a:fld>
            <a:endParaRPr lang="en-US"/>
          </a:p>
        </p:txBody>
      </p:sp>
    </p:spTree>
    <p:extLst>
      <p:ext uri="{BB962C8B-B14F-4D97-AF65-F5344CB8AC3E}">
        <p14:creationId xmlns:p14="http://schemas.microsoft.com/office/powerpoint/2010/main" val="19535475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BBC9D-0ADB-4540-B9AC-FFA06D28A510}" type="datetime1">
              <a:rPr lang="en-US" smtClean="0"/>
              <a:t>10/23/17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V.F. : Variable features</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54FF3-5202-FD47-B8A5-5F17DFA6FD4F}" type="slidenum">
              <a:rPr lang="en-US" smtClean="0"/>
              <a:t>‹#›</a:t>
            </a:fld>
            <a:endParaRPr lang="en-US"/>
          </a:p>
        </p:txBody>
      </p:sp>
    </p:spTree>
    <p:extLst>
      <p:ext uri="{BB962C8B-B14F-4D97-AF65-F5344CB8AC3E}">
        <p14:creationId xmlns:p14="http://schemas.microsoft.com/office/powerpoint/2010/main" val="223833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Online Learning from Variable Feature Streams</a:t>
            </a:r>
            <a:endParaRPr lang="en-US" b="1" dirty="0"/>
          </a:p>
        </p:txBody>
      </p:sp>
      <p:sp>
        <p:nvSpPr>
          <p:cNvPr id="3" name="Subtitle 2"/>
          <p:cNvSpPr>
            <a:spLocks noGrp="1"/>
          </p:cNvSpPr>
          <p:nvPr>
            <p:ph type="subTitle" idx="1"/>
          </p:nvPr>
        </p:nvSpPr>
        <p:spPr/>
        <p:txBody>
          <a:bodyPr/>
          <a:lstStyle/>
          <a:p>
            <a:r>
              <a:rPr lang="en-US" dirty="0" smtClean="0"/>
              <a:t>Ege Beyazit 	</a:t>
            </a:r>
            <a:r>
              <a:rPr lang="en-US" dirty="0" err="1" smtClean="0"/>
              <a:t>Xindong</a:t>
            </a:r>
            <a:r>
              <a:rPr lang="en-US" dirty="0" smtClean="0"/>
              <a:t> Wu</a:t>
            </a:r>
          </a:p>
          <a:p>
            <a:endParaRPr lang="en-US" dirty="0"/>
          </a:p>
        </p:txBody>
      </p:sp>
      <p:sp>
        <p:nvSpPr>
          <p:cNvPr id="4" name="Slide Number Placeholder 3"/>
          <p:cNvSpPr>
            <a:spLocks noGrp="1"/>
          </p:cNvSpPr>
          <p:nvPr>
            <p:ph type="sldNum" sz="quarter" idx="12"/>
          </p:nvPr>
        </p:nvSpPr>
        <p:spPr/>
        <p:txBody>
          <a:bodyPr/>
          <a:lstStyle/>
          <a:p>
            <a:fld id="{4AD54FF3-5202-FD47-B8A5-5F17DFA6FD4F}" type="slidenum">
              <a:rPr lang="en-US" smtClean="0"/>
              <a:t>1</a:t>
            </a:fld>
            <a:endParaRPr lang="en-US"/>
          </a:p>
        </p:txBody>
      </p:sp>
    </p:spTree>
    <p:extLst>
      <p:ext uri="{BB962C8B-B14F-4D97-AF65-F5344CB8AC3E}">
        <p14:creationId xmlns:p14="http://schemas.microsoft.com/office/powerpoint/2010/main" val="7353230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Online Learning from Variable Features: Observation </a:t>
            </a:r>
            <a:r>
              <a:rPr lang="en-US" b="1" dirty="0" smtClean="0"/>
              <a:t>2</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4530725"/>
              </a:xfrm>
            </p:spPr>
            <p:txBody>
              <a:bodyPr>
                <a:normAutofit fontScale="92500"/>
              </a:bodyPr>
              <a:lstStyle/>
              <a:p>
                <a:r>
                  <a:rPr lang="en-US" b="1" u="sng" dirty="0" smtClean="0"/>
                  <a:t>Observation: </a:t>
                </a:r>
                <a:r>
                  <a:rPr lang="en-US" dirty="0" smtClean="0"/>
                  <a:t>While learning from data streams with variable features, importance of features can change over time. Moreover, new features can be introduced and some features can cease to exist:</a:t>
                </a:r>
              </a:p>
              <a:p>
                <a:endParaRPr lang="en-US" dirty="0" smtClean="0"/>
              </a:p>
              <a:p>
                <a:pPr lvl="1"/>
                <a14:m>
                  <m:oMath xmlns:m="http://schemas.openxmlformats.org/officeDocument/2006/math">
                    <m:sSub>
                      <m:sSubPr>
                        <m:ctrlPr>
                          <a:rPr lang="en-US" i="1" smtClean="0">
                            <a:latin typeface="Cambria Math" charset="0"/>
                          </a:rPr>
                        </m:ctrlPr>
                      </m:sSubPr>
                      <m:e>
                        <m:r>
                          <a:rPr lang="en-US" b="1" i="1" smtClean="0">
                            <a:latin typeface="Cambria Math" charset="0"/>
                          </a:rPr>
                          <m:t>𝒙</m:t>
                        </m:r>
                      </m:e>
                      <m:sub>
                        <m:r>
                          <a:rPr lang="en-US" b="0" i="1" smtClean="0">
                            <a:latin typeface="Cambria Math" charset="0"/>
                          </a:rPr>
                          <m:t>𝐴𝑢𝑔𝑢𝑠𝑡</m:t>
                        </m:r>
                      </m:sub>
                    </m:sSub>
                  </m:oMath>
                </a14:m>
                <a:r>
                  <a:rPr lang="en-US" dirty="0" smtClean="0"/>
                  <a:t> : “Can </a:t>
                </a:r>
                <a:r>
                  <a:rPr lang="en-US" b="1" dirty="0" smtClean="0">
                    <a:solidFill>
                      <a:srgbClr val="92D050"/>
                    </a:solidFill>
                  </a:rPr>
                  <a:t>you</a:t>
                </a:r>
                <a:r>
                  <a:rPr lang="en-US" dirty="0" smtClean="0"/>
                  <a:t> make a </a:t>
                </a:r>
                <a:r>
                  <a:rPr lang="en-US" b="1" dirty="0" smtClean="0">
                    <a:solidFill>
                      <a:srgbClr val="FF0000"/>
                    </a:solidFill>
                  </a:rPr>
                  <a:t>donation</a:t>
                </a:r>
                <a:r>
                  <a:rPr lang="en-US" dirty="0" smtClean="0"/>
                  <a:t>? ”</a:t>
                </a:r>
              </a:p>
              <a:p>
                <a:pPr lvl="1"/>
                <a14:m>
                  <m:oMath xmlns:m="http://schemas.openxmlformats.org/officeDocument/2006/math">
                    <m:sSub>
                      <m:sSubPr>
                        <m:ctrlPr>
                          <a:rPr lang="en-US" i="1" smtClean="0">
                            <a:latin typeface="Cambria Math" charset="0"/>
                          </a:rPr>
                        </m:ctrlPr>
                      </m:sSubPr>
                      <m:e>
                        <m:r>
                          <a:rPr lang="en-US" b="1" i="1">
                            <a:latin typeface="Cambria Math" charset="0"/>
                          </a:rPr>
                          <m:t>𝒙</m:t>
                        </m:r>
                      </m:e>
                      <m:sub>
                        <m:r>
                          <a:rPr lang="en-US" b="0" i="1" smtClean="0">
                            <a:latin typeface="Cambria Math" charset="0"/>
                          </a:rPr>
                          <m:t>𝑆𝑒𝑝𝑡𝑒𝑚𝑏𝑒𝑟</m:t>
                        </m:r>
                      </m:sub>
                    </m:sSub>
                  </m:oMath>
                </a14:m>
                <a:r>
                  <a:rPr lang="en-US" dirty="0" smtClean="0"/>
                  <a:t>: “</a:t>
                </a:r>
                <a:r>
                  <a:rPr lang="en-US" b="1" dirty="0" smtClean="0">
                    <a:solidFill>
                      <a:srgbClr val="92D050"/>
                    </a:solidFill>
                  </a:rPr>
                  <a:t>You</a:t>
                </a:r>
                <a:r>
                  <a:rPr lang="en-US" dirty="0" smtClean="0"/>
                  <a:t> </a:t>
                </a:r>
                <a:r>
                  <a:rPr lang="en-US" dirty="0"/>
                  <a:t>should fill the </a:t>
                </a:r>
                <a:r>
                  <a:rPr lang="en-US" b="1" dirty="0">
                    <a:solidFill>
                      <a:srgbClr val="FF0000"/>
                    </a:solidFill>
                  </a:rPr>
                  <a:t>tax</a:t>
                </a:r>
                <a:r>
                  <a:rPr lang="en-US" dirty="0"/>
                  <a:t> form attached.”</a:t>
                </a:r>
              </a:p>
              <a:p>
                <a:pPr lvl="1"/>
                <a14:m>
                  <m:oMath xmlns:m="http://schemas.openxmlformats.org/officeDocument/2006/math">
                    <m:sSub>
                      <m:sSubPr>
                        <m:ctrlPr>
                          <a:rPr lang="en-US" i="1">
                            <a:latin typeface="Cambria Math" charset="0"/>
                          </a:rPr>
                        </m:ctrlPr>
                      </m:sSubPr>
                      <m:e>
                        <m:r>
                          <a:rPr lang="en-US" b="1" i="1">
                            <a:latin typeface="Cambria Math" charset="0"/>
                          </a:rPr>
                          <m:t>𝒙</m:t>
                        </m:r>
                      </m:e>
                      <m:sub>
                        <m:r>
                          <a:rPr lang="en-US" b="0" i="1" smtClean="0">
                            <a:latin typeface="Cambria Math" charset="0"/>
                          </a:rPr>
                          <m:t>𝑂𝑐𝑡𝑜𝑏𝑒𝑟</m:t>
                        </m:r>
                      </m:sub>
                    </m:sSub>
                  </m:oMath>
                </a14:m>
                <a:r>
                  <a:rPr lang="en-US" dirty="0" smtClean="0"/>
                  <a:t>: </a:t>
                </a:r>
                <a:r>
                  <a:rPr lang="en-US" dirty="0"/>
                  <a:t>“Dead souls will curse </a:t>
                </a:r>
                <a:r>
                  <a:rPr lang="en-US" b="1" dirty="0">
                    <a:solidFill>
                      <a:srgbClr val="92D050"/>
                    </a:solidFill>
                  </a:rPr>
                  <a:t>you</a:t>
                </a:r>
                <a:r>
                  <a:rPr lang="en-US" dirty="0"/>
                  <a:t> in </a:t>
                </a:r>
                <a:r>
                  <a:rPr lang="en-US" b="1" dirty="0">
                    <a:solidFill>
                      <a:srgbClr val="FF0000"/>
                    </a:solidFill>
                  </a:rPr>
                  <a:t>Halloween</a:t>
                </a:r>
                <a:r>
                  <a:rPr lang="en-US" b="1" dirty="0" smtClean="0"/>
                  <a:t>.</a:t>
                </a:r>
                <a:r>
                  <a:rPr lang="en-US" dirty="0" smtClean="0"/>
                  <a:t>”</a:t>
                </a:r>
              </a:p>
              <a:p>
                <a:pPr lvl="1"/>
                <a14:m>
                  <m:oMath xmlns:m="http://schemas.openxmlformats.org/officeDocument/2006/math">
                    <m:sSub>
                      <m:sSubPr>
                        <m:ctrlPr>
                          <a:rPr lang="en-US" i="1" smtClean="0">
                            <a:latin typeface="Cambria Math" charset="0"/>
                          </a:rPr>
                        </m:ctrlPr>
                      </m:sSubPr>
                      <m:e>
                        <m:r>
                          <a:rPr lang="en-US" b="1" i="1">
                            <a:latin typeface="Cambria Math" charset="0"/>
                          </a:rPr>
                          <m:t>𝒙</m:t>
                        </m:r>
                      </m:e>
                      <m:sub>
                        <m:r>
                          <a:rPr lang="en-US" b="0" i="1" smtClean="0">
                            <a:latin typeface="Cambria Math" charset="0"/>
                          </a:rPr>
                          <m:t>𝐷𝑒𝑐𝑒𝑚𝑏𝑒𝑟</m:t>
                        </m:r>
                      </m:sub>
                    </m:sSub>
                  </m:oMath>
                </a14:m>
                <a:r>
                  <a:rPr lang="en-US" dirty="0" smtClean="0"/>
                  <a:t>: ”You won a free ticket to the movie: </a:t>
                </a:r>
                <a:r>
                  <a:rPr lang="en-US" b="1" dirty="0" smtClean="0">
                    <a:solidFill>
                      <a:srgbClr val="FF0000"/>
                    </a:solidFill>
                  </a:rPr>
                  <a:t>YOU</a:t>
                </a:r>
                <a:r>
                  <a:rPr lang="en-US" b="1" dirty="0" smtClean="0"/>
                  <a:t>.</a:t>
                </a:r>
                <a:r>
                  <a:rPr lang="en-US" dirty="0" smtClean="0"/>
                  <a:t>”</a:t>
                </a:r>
              </a:p>
              <a:p>
                <a:pPr lvl="1"/>
                <a:endParaRPr lang="en-US" dirty="0"/>
              </a:p>
              <a:p>
                <a:r>
                  <a:rPr lang="en-US" b="1" u="sng" dirty="0" smtClean="0"/>
                  <a:t>Result 2:</a:t>
                </a:r>
                <a:r>
                  <a:rPr lang="en-US" dirty="0" smtClean="0"/>
                  <a:t> We need a dynamic mechanism to keep track of relevance of features to catch changing trends, forget old trends and adapt to new ones.  </a:t>
                </a:r>
                <a:endParaRPr lang="en-US" b="1" u="sn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530725"/>
              </a:xfrm>
              <a:blipFill rotWithShape="0">
                <a:blip r:embed="rId3"/>
                <a:stretch>
                  <a:fillRect l="-928" t="-2016" r="-22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AD54FF3-5202-FD47-B8A5-5F17DFA6FD4F}" type="slidenum">
              <a:rPr lang="en-US" smtClean="0"/>
              <a:t>10</a:t>
            </a:fld>
            <a:endParaRPr lang="en-US"/>
          </a:p>
        </p:txBody>
      </p:sp>
    </p:spTree>
    <p:extLst>
      <p:ext uri="{BB962C8B-B14F-4D97-AF65-F5344CB8AC3E}">
        <p14:creationId xmlns:p14="http://schemas.microsoft.com/office/powerpoint/2010/main" val="51333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the Distribution of Classifier Weights</a:t>
            </a:r>
            <a:endParaRPr lang="en-US" b="1" dirty="0"/>
          </a:p>
        </p:txBody>
      </p:sp>
      <p:sp>
        <p:nvSpPr>
          <p:cNvPr id="3" name="Content Placeholder 2"/>
          <p:cNvSpPr>
            <a:spLocks noGrp="1"/>
          </p:cNvSpPr>
          <p:nvPr>
            <p:ph idx="1"/>
          </p:nvPr>
        </p:nvSpPr>
        <p:spPr/>
        <p:txBody>
          <a:bodyPr/>
          <a:lstStyle/>
          <a:p>
            <a:r>
              <a:rPr lang="en-US" dirty="0" smtClean="0"/>
              <a:t>From observations 1 and 2, we infer that we need a dynamic mechanism to keep track of relevance of features.</a:t>
            </a:r>
          </a:p>
          <a:p>
            <a:r>
              <a:rPr lang="en-US" dirty="0" smtClean="0"/>
              <a:t> In a streaming environment, how to keep track of relevance?</a:t>
            </a:r>
          </a:p>
          <a:p>
            <a:pPr lvl="1"/>
            <a:r>
              <a:rPr lang="en-US" dirty="0" smtClean="0"/>
              <a:t>Keep a batch of most recent data</a:t>
            </a:r>
            <a:endParaRPr lang="en-US" dirty="0"/>
          </a:p>
          <a:p>
            <a:pPr lvl="1"/>
            <a:r>
              <a:rPr lang="en-US" dirty="0" smtClean="0"/>
              <a:t>Keep statistics related to past data</a:t>
            </a:r>
            <a:endParaRPr lang="en-US" dirty="0"/>
          </a:p>
          <a:p>
            <a:pPr lvl="1"/>
            <a:r>
              <a:rPr lang="en-US" dirty="0" smtClean="0"/>
              <a:t>Keep statistics of your model</a:t>
            </a:r>
          </a:p>
          <a:p>
            <a:r>
              <a:rPr lang="en-US" dirty="0" smtClean="0"/>
              <a:t>What kind of heuristic can make a good approximation to feature relevance?</a:t>
            </a:r>
          </a:p>
          <a:p>
            <a:pPr lvl="1"/>
            <a:r>
              <a:rPr lang="en-US" dirty="0" smtClean="0">
                <a:solidFill>
                  <a:srgbClr val="C00000"/>
                </a:solidFill>
              </a:rPr>
              <a:t>Variance of classifier weights</a:t>
            </a:r>
          </a:p>
          <a:p>
            <a:pPr lvl="1"/>
            <a:endParaRPr lang="en-US" dirty="0"/>
          </a:p>
        </p:txBody>
      </p:sp>
      <p:sp>
        <p:nvSpPr>
          <p:cNvPr id="4" name="Footer Placeholder 3"/>
          <p:cNvSpPr>
            <a:spLocks noGrp="1"/>
          </p:cNvSpPr>
          <p:nvPr>
            <p:ph type="ftr" sz="quarter" idx="11"/>
          </p:nvPr>
        </p:nvSpPr>
        <p:spPr/>
        <p:txBody>
          <a:bodyPr/>
          <a:lstStyle/>
          <a:p>
            <a:endParaRPr lang="en-US" dirty="0"/>
          </a:p>
          <a:p>
            <a:endParaRPr lang="en-US" dirty="0" smtClean="0"/>
          </a:p>
        </p:txBody>
      </p:sp>
      <p:sp>
        <p:nvSpPr>
          <p:cNvPr id="5" name="Slide Number Placeholder 4"/>
          <p:cNvSpPr>
            <a:spLocks noGrp="1"/>
          </p:cNvSpPr>
          <p:nvPr>
            <p:ph type="sldNum" sz="quarter" idx="12"/>
          </p:nvPr>
        </p:nvSpPr>
        <p:spPr/>
        <p:txBody>
          <a:bodyPr/>
          <a:lstStyle/>
          <a:p>
            <a:fld id="{4AD54FF3-5202-FD47-B8A5-5F17DFA6FD4F}" type="slidenum">
              <a:rPr lang="en-US" smtClean="0"/>
              <a:t>11</a:t>
            </a:fld>
            <a:endParaRPr lang="en-US"/>
          </a:p>
        </p:txBody>
      </p:sp>
    </p:spTree>
    <p:extLst>
      <p:ext uri="{BB962C8B-B14F-4D97-AF65-F5344CB8AC3E}">
        <p14:creationId xmlns:p14="http://schemas.microsoft.com/office/powerpoint/2010/main" val="7886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Heuristics </a:t>
            </a:r>
            <a:endParaRPr lang="en-US" b="1" dirty="0"/>
          </a:p>
        </p:txBody>
      </p:sp>
      <p:sp>
        <p:nvSpPr>
          <p:cNvPr id="3" name="Content Placeholder 2"/>
          <p:cNvSpPr>
            <a:spLocks noGrp="1"/>
          </p:cNvSpPr>
          <p:nvPr>
            <p:ph idx="1"/>
          </p:nvPr>
        </p:nvSpPr>
        <p:spPr>
          <a:xfrm>
            <a:off x="838200" y="1415143"/>
            <a:ext cx="10515600" cy="4761820"/>
          </a:xfrm>
        </p:spPr>
        <p:txBody>
          <a:bodyPr>
            <a:normAutofit/>
          </a:bodyPr>
          <a:lstStyle/>
          <a:p>
            <a:pPr marL="514350" indent="-514350">
              <a:buFont typeface="+mj-lt"/>
              <a:buAutoNum type="arabicPeriod"/>
            </a:pPr>
            <a:r>
              <a:rPr lang="en-US" sz="2000" dirty="0" smtClean="0"/>
              <a:t>Keep statistics (frequency, mean, variance) of the data as you receive more instances, try probabilistic classification based on statistics,</a:t>
            </a:r>
          </a:p>
          <a:p>
            <a:pPr marL="514350" indent="-514350">
              <a:buFont typeface="+mj-lt"/>
              <a:buAutoNum type="arabicPeriod"/>
            </a:pPr>
            <a:endParaRPr lang="en-US" sz="2000" dirty="0" smtClean="0"/>
          </a:p>
          <a:p>
            <a:pPr marL="514350" indent="-514350">
              <a:buFont typeface="+mj-lt"/>
              <a:buAutoNum type="arabicPeriod"/>
            </a:pPr>
            <a:endParaRPr lang="en-US" sz="2000" dirty="0" smtClean="0"/>
          </a:p>
          <a:p>
            <a:pPr marL="514350" indent="-514350">
              <a:buFont typeface="+mj-lt"/>
              <a:buAutoNum type="arabicPeriod"/>
            </a:pPr>
            <a:r>
              <a:rPr lang="en-US" sz="2000" dirty="0" smtClean="0"/>
              <a:t>Instead of learning a classifier, model it as a Normal distribution and learn its parameters,</a:t>
            </a:r>
          </a:p>
          <a:p>
            <a:pPr marL="971550" lvl="1" indent="-514350">
              <a:buFont typeface="+mj-lt"/>
              <a:buAutoNum type="arabicPeriod"/>
            </a:pPr>
            <a:endParaRPr lang="en-US" sz="2000" dirty="0" smtClean="0"/>
          </a:p>
          <a:p>
            <a:pPr marL="971550" lvl="1" indent="-514350">
              <a:buFont typeface="+mj-lt"/>
              <a:buAutoNum type="arabicPeriod"/>
            </a:pPr>
            <a:endParaRPr lang="en-US" sz="2000" dirty="0" smtClean="0"/>
          </a:p>
          <a:p>
            <a:pPr marL="514350" indent="-514350">
              <a:buFont typeface="+mj-lt"/>
              <a:buAutoNum type="arabicPeriod"/>
            </a:pPr>
            <a:r>
              <a:rPr lang="en-US" sz="2000" dirty="0" smtClean="0"/>
              <a:t>Formulate the problem as an optimization problem, and try to solve it using gradient descent with adaptive learning rate:</a:t>
            </a:r>
          </a:p>
          <a:p>
            <a:pPr marL="514350" indent="-514350">
              <a:buFont typeface="+mj-lt"/>
              <a:buAutoNum type="arabicPeriod"/>
            </a:pPr>
            <a:endParaRPr lang="en-US" sz="2000" dirty="0" smtClean="0"/>
          </a:p>
          <a:p>
            <a:pPr marL="514350" indent="-514350">
              <a:buFont typeface="+mj-lt"/>
              <a:buAutoNum type="arabicPeriod"/>
            </a:pPr>
            <a:endParaRPr lang="en-US" sz="2000" b="1" dirty="0" smtClean="0"/>
          </a:p>
          <a:p>
            <a:pPr marL="514350" indent="-514350">
              <a:buFont typeface="+mj-lt"/>
              <a:buAutoNum type="arabicPeriod"/>
            </a:pPr>
            <a:r>
              <a:rPr lang="en-US" sz="2000" b="1" dirty="0" smtClean="0"/>
              <a:t>While learning a classifier, also keep track of its variance.</a:t>
            </a:r>
          </a:p>
          <a:p>
            <a:pPr marL="514350" indent="-514350">
              <a:buFont typeface="+mj-lt"/>
              <a:buAutoNum type="arabicPeriod"/>
            </a:pPr>
            <a:endParaRPr lang="en-US" sz="2000" b="1" dirty="0" smtClean="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12</a:t>
            </a:fld>
            <a:endParaRPr lang="en-US" dirty="0"/>
          </a:p>
        </p:txBody>
      </p:sp>
      <p:pic>
        <p:nvPicPr>
          <p:cNvPr id="6" name="Picture 5"/>
          <p:cNvPicPr>
            <a:picLocks noChangeAspect="1"/>
          </p:cNvPicPr>
          <p:nvPr/>
        </p:nvPicPr>
        <p:blipFill>
          <a:blip r:embed="rId3"/>
          <a:stretch>
            <a:fillRect/>
          </a:stretch>
        </p:blipFill>
        <p:spPr>
          <a:xfrm>
            <a:off x="4038600" y="2056634"/>
            <a:ext cx="2944585" cy="770665"/>
          </a:xfrm>
          <a:prstGeom prst="rect">
            <a:avLst/>
          </a:prstGeom>
        </p:spPr>
      </p:pic>
      <p:pic>
        <p:nvPicPr>
          <p:cNvPr id="7" name="Picture 6"/>
          <p:cNvPicPr>
            <a:picLocks noChangeAspect="1"/>
          </p:cNvPicPr>
          <p:nvPr/>
        </p:nvPicPr>
        <p:blipFill>
          <a:blip r:embed="rId4"/>
          <a:stretch>
            <a:fillRect/>
          </a:stretch>
        </p:blipFill>
        <p:spPr>
          <a:xfrm>
            <a:off x="2087222" y="3367508"/>
            <a:ext cx="7285437" cy="490795"/>
          </a:xfrm>
          <a:prstGeom prst="rect">
            <a:avLst/>
          </a:prstGeom>
        </p:spPr>
      </p:pic>
      <p:pic>
        <p:nvPicPr>
          <p:cNvPr id="8" name="Picture 7"/>
          <p:cNvPicPr>
            <a:picLocks noChangeAspect="1"/>
          </p:cNvPicPr>
          <p:nvPr/>
        </p:nvPicPr>
        <p:blipFill>
          <a:blip r:embed="rId5"/>
          <a:stretch>
            <a:fillRect/>
          </a:stretch>
        </p:blipFill>
        <p:spPr>
          <a:xfrm>
            <a:off x="4038600" y="4641015"/>
            <a:ext cx="3382682" cy="617474"/>
          </a:xfrm>
          <a:prstGeom prst="rect">
            <a:avLst/>
          </a:prstGeom>
        </p:spPr>
      </p:pic>
    </p:spTree>
    <p:extLst>
      <p:ext uri="{BB962C8B-B14F-4D97-AF65-F5344CB8AC3E}">
        <p14:creationId xmlns:p14="http://schemas.microsoft.com/office/powerpoint/2010/main" val="17513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Variance of a Classifier</a:t>
            </a:r>
            <a:endParaRPr lang="en-US" b="1" dirty="0"/>
          </a:p>
        </p:txBody>
      </p:sp>
      <p:sp>
        <p:nvSpPr>
          <p:cNvPr id="3" name="Content Placeholder 2"/>
          <p:cNvSpPr>
            <a:spLocks noGrp="1"/>
          </p:cNvSpPr>
          <p:nvPr>
            <p:ph idx="1"/>
          </p:nvPr>
        </p:nvSpPr>
        <p:spPr/>
        <p:txBody>
          <a:bodyPr/>
          <a:lstStyle/>
          <a:p>
            <a:r>
              <a:rPr lang="en-US" b="1" dirty="0" smtClean="0"/>
              <a:t>Intuition:</a:t>
            </a:r>
          </a:p>
          <a:p>
            <a:pPr lvl="1"/>
            <a:r>
              <a:rPr lang="en-US" sz="1600" dirty="0" smtClean="0"/>
              <a:t>Green: [0, 0.9]</a:t>
            </a:r>
          </a:p>
          <a:p>
            <a:pPr lvl="1"/>
            <a:r>
              <a:rPr lang="en-US" sz="1600" dirty="0" smtClean="0"/>
              <a:t>Yellow: [0.5, 0,7]</a:t>
            </a:r>
          </a:p>
          <a:p>
            <a:pPr lvl="1"/>
            <a:r>
              <a:rPr lang="en-US" sz="1600" dirty="0" smtClean="0"/>
              <a:t>Orange: [-0.4, 1.2]</a:t>
            </a:r>
          </a:p>
          <a:p>
            <a:pPr lvl="1"/>
            <a:r>
              <a:rPr lang="en-US" sz="1600" dirty="0" smtClean="0"/>
              <a:t>Red: [0.05, 0.8]</a:t>
            </a:r>
          </a:p>
          <a:p>
            <a:pPr lvl="1"/>
            <a:endParaRPr lang="en-US" sz="1600" dirty="0"/>
          </a:p>
          <a:p>
            <a:r>
              <a:rPr lang="en-US" sz="2000" dirty="0" err="1" smtClean="0"/>
              <a:t>Std</a:t>
            </a:r>
            <a:r>
              <a:rPr lang="en-US" sz="2000" dirty="0" smtClean="0"/>
              <a:t> (x)= (0.5+0.9+0.35)/3</a:t>
            </a:r>
          </a:p>
          <a:p>
            <a:r>
              <a:rPr lang="en-US" sz="2000" dirty="0" err="1" smtClean="0"/>
              <a:t>Std</a:t>
            </a:r>
            <a:r>
              <a:rPr lang="en-US" sz="2000" dirty="0" smtClean="0"/>
              <a:t> (y)= (0.2+0.5+0.4)/3</a:t>
            </a:r>
          </a:p>
          <a:p>
            <a:endParaRPr lang="en-US" sz="2000" dirty="0"/>
          </a:p>
          <a:p>
            <a:r>
              <a:rPr lang="en-US" sz="2000" dirty="0" err="1" smtClean="0"/>
              <a:t>Std</a:t>
            </a:r>
            <a:r>
              <a:rPr lang="en-US" sz="2000" dirty="0" smtClean="0"/>
              <a:t>(x)&gt; </a:t>
            </a:r>
            <a:r>
              <a:rPr lang="en-US" sz="2000" dirty="0" err="1" smtClean="0"/>
              <a:t>Std</a:t>
            </a:r>
            <a:r>
              <a:rPr lang="en-US" sz="2000" dirty="0" smtClean="0"/>
              <a:t>(y)</a:t>
            </a:r>
          </a:p>
          <a:p>
            <a:r>
              <a:rPr lang="en-US" sz="2000" dirty="0" smtClean="0"/>
              <a:t>Y is more relevant than x.</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endParaRPr lang="en-US" dirty="0" smtClean="0"/>
          </a:p>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13</a:t>
            </a:fld>
            <a:endParaRPr lang="en-US"/>
          </a:p>
        </p:txBody>
      </p:sp>
      <p:pic>
        <p:nvPicPr>
          <p:cNvPr id="11" name="Picture 10"/>
          <p:cNvPicPr>
            <a:picLocks noChangeAspect="1"/>
          </p:cNvPicPr>
          <p:nvPr/>
        </p:nvPicPr>
        <p:blipFill>
          <a:blip r:embed="rId3"/>
          <a:stretch>
            <a:fillRect/>
          </a:stretch>
        </p:blipFill>
        <p:spPr>
          <a:xfrm>
            <a:off x="4508500" y="1646238"/>
            <a:ext cx="6845300" cy="4089400"/>
          </a:xfrm>
          <a:prstGeom prst="rect">
            <a:avLst/>
          </a:prstGeom>
        </p:spPr>
      </p:pic>
      <p:cxnSp>
        <p:nvCxnSpPr>
          <p:cNvPr id="13" name="Straight Connector 12"/>
          <p:cNvCxnSpPr/>
          <p:nvPr/>
        </p:nvCxnSpPr>
        <p:spPr>
          <a:xfrm>
            <a:off x="4038600" y="3739698"/>
            <a:ext cx="7630886" cy="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421084" y="2650557"/>
            <a:ext cx="370115" cy="351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818914" y="2958930"/>
            <a:ext cx="326571" cy="351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92684" y="4161915"/>
            <a:ext cx="348343" cy="32192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4508500" y="3310562"/>
            <a:ext cx="6845300" cy="851354"/>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4038600" y="3739698"/>
            <a:ext cx="7913914" cy="26624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4920343" y="3310562"/>
            <a:ext cx="6433457" cy="1479152"/>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376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Online Learning from Variable Features</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70075"/>
                <a:ext cx="10515600" cy="4351338"/>
              </a:xfrm>
            </p:spPr>
            <p:txBody>
              <a:bodyPr>
                <a:noAutofit/>
              </a:bodyPr>
              <a:lstStyle/>
              <a:p>
                <a:pPr lvl="1"/>
                <a14:m>
                  <m:oMath xmlns:m="http://schemas.openxmlformats.org/officeDocument/2006/math">
                    <m:sSub>
                      <m:sSubPr>
                        <m:ctrlPr>
                          <a:rPr lang="en-US" sz="2000" i="1" smtClean="0">
                            <a:latin typeface="Cambria Math" charset="0"/>
                          </a:rPr>
                        </m:ctrlPr>
                      </m:sSubPr>
                      <m:e>
                        <m:r>
                          <a:rPr lang="en-US" sz="2000" i="1">
                            <a:latin typeface="Cambria Math" charset="0"/>
                          </a:rPr>
                          <m:t>𝑤</m:t>
                        </m:r>
                      </m:e>
                      <m:sub>
                        <m:r>
                          <a:rPr lang="en-US" sz="2000" i="1">
                            <a:latin typeface="Cambria Math" charset="0"/>
                          </a:rPr>
                          <m:t>𝑖</m:t>
                        </m:r>
                        <m:r>
                          <a:rPr lang="en-US" sz="2000" i="1">
                            <a:latin typeface="Cambria Math" charset="0"/>
                          </a:rPr>
                          <m:t>+1</m:t>
                        </m:r>
                      </m:sub>
                    </m:sSub>
                    <m:r>
                      <a:rPr lang="en-US" sz="2000" i="1">
                        <a:latin typeface="Cambria Math" charset="0"/>
                      </a:rPr>
                      <m:t>= </m:t>
                    </m:r>
                    <m:func>
                      <m:funcPr>
                        <m:ctrlPr>
                          <a:rPr lang="mr-IN" sz="2000" i="1">
                            <a:latin typeface="Cambria Math" charset="0"/>
                          </a:rPr>
                        </m:ctrlPr>
                      </m:funcPr>
                      <m:fName>
                        <m:limLow>
                          <m:limLowPr>
                            <m:ctrlPr>
                              <a:rPr lang="mr-IN" sz="2000" i="1">
                                <a:latin typeface="Cambria Math" charset="0"/>
                              </a:rPr>
                            </m:ctrlPr>
                          </m:limLowPr>
                          <m:e>
                            <m:r>
                              <m:rPr>
                                <m:sty m:val="p"/>
                              </m:rPr>
                              <a:rPr lang="mr-IN" sz="2000">
                                <a:latin typeface="Cambria Math" charset="0"/>
                              </a:rPr>
                              <m:t>min</m:t>
                            </m:r>
                          </m:e>
                          <m:lim>
                            <m:r>
                              <a:rPr lang="en-US" sz="2000" i="1">
                                <a:latin typeface="Cambria Math" charset="0"/>
                              </a:rPr>
                              <m:t>𝑤</m:t>
                            </m:r>
                          </m:lim>
                        </m:limLow>
                      </m:fName>
                      <m:e>
                        <m:r>
                          <a:rPr lang="en-US" sz="2000" i="1">
                            <a:latin typeface="Cambria Math" charset="0"/>
                          </a:rPr>
                          <m:t>     </m:t>
                        </m:r>
                        <m:r>
                          <a:rPr lang="en-US" sz="2000" i="1">
                            <a:latin typeface="Cambria Math" charset="0"/>
                          </a:rPr>
                          <m:t>  </m:t>
                        </m:r>
                        <m:f>
                          <m:fPr>
                            <m:ctrlPr>
                              <a:rPr lang="mr-IN" sz="2000" i="1">
                                <a:latin typeface="Cambria Math" charset="0"/>
                              </a:rPr>
                            </m:ctrlPr>
                          </m:fPr>
                          <m:num>
                            <m:r>
                              <a:rPr lang="en-US" sz="2000" i="1">
                                <a:latin typeface="Cambria Math" charset="0"/>
                              </a:rPr>
                              <m:t>1</m:t>
                            </m:r>
                          </m:num>
                          <m:den>
                            <m:r>
                              <a:rPr lang="en-US" sz="2000" i="1">
                                <a:latin typeface="Cambria Math" charset="0"/>
                              </a:rPr>
                              <m:t>2</m:t>
                            </m:r>
                          </m:den>
                        </m:f>
                        <m:r>
                          <a:rPr lang="en-US" sz="2000" i="1">
                            <a:latin typeface="Cambria Math" charset="0"/>
                          </a:rPr>
                          <m:t> </m:t>
                        </m:r>
                      </m:e>
                    </m:func>
                    <m:sSup>
                      <m:sSupPr>
                        <m:ctrlPr>
                          <a:rPr lang="mr-IN" sz="2000" i="1">
                            <a:latin typeface="Cambria Math" charset="0"/>
                          </a:rPr>
                        </m:ctrlPr>
                      </m:sSupPr>
                      <m:e>
                        <m:d>
                          <m:dPr>
                            <m:begChr m:val="‖"/>
                            <m:endChr m:val="‖"/>
                            <m:ctrlPr>
                              <a:rPr lang="mr-IN" sz="2000" i="1">
                                <a:latin typeface="Cambria Math" charset="0"/>
                              </a:rPr>
                            </m:ctrlPr>
                          </m:dPr>
                          <m:e>
                            <m:sSub>
                              <m:sSubPr>
                                <m:ctrlPr>
                                  <a:rPr lang="en-US" sz="2000" i="1">
                                    <a:latin typeface="Cambria Math" charset="0"/>
                                  </a:rPr>
                                </m:ctrlPr>
                              </m:sSubPr>
                              <m:e>
                                <m:r>
                                  <a:rPr lang="en-US" sz="2000" b="1" i="1">
                                    <a:latin typeface="Cambria Math" charset="0"/>
                                  </a:rPr>
                                  <m:t>𝒘</m:t>
                                </m:r>
                              </m:e>
                              <m:sub>
                                <m:r>
                                  <a:rPr lang="en-US" sz="2000" i="1">
                                    <a:latin typeface="Cambria Math" charset="0"/>
                                  </a:rPr>
                                  <m:t>𝑖</m:t>
                                </m:r>
                              </m:sub>
                            </m:sSub>
                            <m:r>
                              <a:rPr lang="en-US" sz="2000" i="1">
                                <a:latin typeface="Cambria Math" charset="0"/>
                              </a:rPr>
                              <m:t>−</m:t>
                            </m:r>
                            <m:r>
                              <a:rPr lang="en-US" sz="2000" b="1" i="1">
                                <a:latin typeface="Cambria Math" charset="0"/>
                              </a:rPr>
                              <m:t>𝒘</m:t>
                            </m:r>
                          </m:e>
                        </m:d>
                      </m:e>
                      <m:sup>
                        <m:r>
                          <a:rPr lang="en-US" sz="2000" i="1">
                            <a:latin typeface="Cambria Math" charset="0"/>
                          </a:rPr>
                          <m:t>2</m:t>
                        </m:r>
                      </m:sup>
                    </m:sSup>
                    <m:r>
                      <a:rPr lang="en-US" sz="2000">
                        <a:latin typeface="Cambria Math" charset="0"/>
                      </a:rPr>
                      <m:t> </m:t>
                    </m:r>
                    <m:r>
                      <a:rPr lang="en-US" sz="2000">
                        <a:latin typeface="Cambria Math" charset="0"/>
                      </a:rPr>
                      <m:t>+ </m:t>
                    </m:r>
                    <m:f>
                      <m:fPr>
                        <m:ctrlPr>
                          <a:rPr lang="mr-IN" sz="2000" i="1">
                            <a:latin typeface="Cambria Math" charset="0"/>
                          </a:rPr>
                        </m:ctrlPr>
                      </m:fPr>
                      <m:num>
                        <m:r>
                          <a:rPr lang="en-US" sz="2000" i="1">
                            <a:latin typeface="Cambria Math" charset="0"/>
                          </a:rPr>
                          <m:t>1</m:t>
                        </m:r>
                      </m:num>
                      <m:den>
                        <m:r>
                          <a:rPr lang="en-US" sz="2000" i="1">
                            <a:latin typeface="Cambria Math" charset="0"/>
                          </a:rPr>
                          <m:t>2</m:t>
                        </m:r>
                      </m:den>
                    </m:f>
                    <m:sSub>
                      <m:sSubPr>
                        <m:ctrlPr>
                          <a:rPr lang="en-US" sz="2000" i="1">
                            <a:latin typeface="Cambria Math" charset="0"/>
                          </a:rPr>
                        </m:ctrlPr>
                      </m:sSubPr>
                      <m:e>
                        <m:d>
                          <m:dPr>
                            <m:begChr m:val="‖"/>
                            <m:endChr m:val="‖"/>
                            <m:ctrlPr>
                              <a:rPr lang="mr-IN" sz="2000" i="1">
                                <a:latin typeface="Cambria Math" charset="0"/>
                              </a:rPr>
                            </m:ctrlPr>
                          </m:dPr>
                          <m:e>
                            <m:r>
                              <a:rPr lang="en-US" sz="2000" b="1" i="1">
                                <a:latin typeface="Cambria Math" charset="0"/>
                              </a:rPr>
                              <m:t>𝒘</m:t>
                            </m:r>
                          </m:e>
                        </m:d>
                      </m:e>
                      <m:sub>
                        <m:r>
                          <a:rPr lang="en-US" sz="2000" i="1">
                            <a:latin typeface="Cambria Math" charset="0"/>
                          </a:rPr>
                          <m:t>0</m:t>
                        </m:r>
                      </m:sub>
                    </m:sSub>
                  </m:oMath>
                </a14:m>
                <a:endParaRPr lang="en-US" sz="2000" dirty="0">
                  <a:latin typeface="Cambria Math" charset="0"/>
                </a:endParaRPr>
              </a:p>
              <a:p>
                <a:pPr marL="457200" lvl="1" indent="0">
                  <a:buNone/>
                </a:pPr>
                <a:r>
                  <a:rPr lang="en-US" sz="2000" dirty="0"/>
                  <a:t>                </a:t>
                </a:r>
                <a:r>
                  <a:rPr lang="en-US" sz="2000" dirty="0">
                    <a:latin typeface="Mangal" charset="0"/>
                    <a:ea typeface="Mangal" charset="0"/>
                    <a:cs typeface="Mangal" charset="0"/>
                  </a:rPr>
                  <a:t>  </a:t>
                </a:r>
                <a14:m>
                  <m:oMath xmlns:m="http://schemas.openxmlformats.org/officeDocument/2006/math">
                    <m:r>
                      <m:rPr>
                        <m:sty m:val="p"/>
                      </m:rPr>
                      <a:rPr lang="en-US" sz="2000">
                        <a:latin typeface="Cambria Math" charset="0"/>
                        <a:ea typeface="Mangal" charset="0"/>
                        <a:cs typeface="Mangal" charset="0"/>
                      </a:rPr>
                      <m:t>s</m:t>
                    </m:r>
                    <m:r>
                      <a:rPr lang="en-US" sz="2000">
                        <a:latin typeface="Cambria Math" charset="0"/>
                        <a:ea typeface="Mangal" charset="0"/>
                        <a:cs typeface="Mangal" charset="0"/>
                      </a:rPr>
                      <m:t>.</m:t>
                    </m:r>
                    <m:r>
                      <m:rPr>
                        <m:sty m:val="p"/>
                      </m:rPr>
                      <a:rPr lang="en-US" sz="2000">
                        <a:latin typeface="Cambria Math" charset="0"/>
                        <a:ea typeface="Mangal" charset="0"/>
                        <a:cs typeface="Mangal" charset="0"/>
                      </a:rPr>
                      <m:t>t</m:t>
                    </m:r>
                    <m:r>
                      <a:rPr lang="en-US" sz="2000">
                        <a:latin typeface="Cambria Math" charset="0"/>
                        <a:ea typeface="Mangal" charset="0"/>
                        <a:cs typeface="Mangal" charset="0"/>
                      </a:rPr>
                      <m:t>.</m:t>
                    </m:r>
                  </m:oMath>
                </a14:m>
                <a:r>
                  <a:rPr lang="en-US" sz="2000" dirty="0"/>
                  <a:t>  </a:t>
                </a:r>
                <a14:m>
                  <m:oMath xmlns:m="http://schemas.openxmlformats.org/officeDocument/2006/math">
                    <m:r>
                      <a:rPr lang="en-US" sz="2000">
                        <a:latin typeface="Cambria Math" charset="0"/>
                      </a:rPr>
                      <m:t> </m:t>
                    </m:r>
                    <m:sSub>
                      <m:sSubPr>
                        <m:ctrlPr>
                          <a:rPr lang="en-US" sz="2000" i="1">
                            <a:latin typeface="Cambria Math" charset="0"/>
                          </a:rPr>
                        </m:ctrlPr>
                      </m:sSubPr>
                      <m:e>
                        <m:r>
                          <a:rPr lang="en-US" sz="2000" i="1">
                            <a:latin typeface="Cambria Math" charset="0"/>
                          </a:rPr>
                          <m:t>    </m:t>
                        </m:r>
                        <m:r>
                          <a:rPr lang="en-US" sz="2000" i="1">
                            <a:latin typeface="Cambria Math" charset="0"/>
                            <a:ea typeface="Cambria Math" charset="0"/>
                            <a:cs typeface="Cambria Math" charset="0"/>
                          </a:rPr>
                          <m:t>ℓ</m:t>
                        </m:r>
                      </m:e>
                      <m:sub>
                        <m:sSup>
                          <m:sSupPr>
                            <m:ctrlPr>
                              <a:rPr lang="en-US" sz="2000" i="1">
                                <a:latin typeface="Cambria Math" charset="0"/>
                              </a:rPr>
                            </m:ctrlPr>
                          </m:sSupPr>
                          <m:e>
                            <m:r>
                              <m:rPr>
                                <m:sty m:val="p"/>
                              </m:rPr>
                              <a:rPr lang="en-US" sz="2000">
                                <a:latin typeface="Cambria Math" charset="0"/>
                              </a:rPr>
                              <m:t>h</m:t>
                            </m:r>
                          </m:e>
                          <m:sup>
                            <m:r>
                              <a:rPr lang="en-US" sz="2000" i="1">
                                <a:latin typeface="Cambria Math" charset="0"/>
                              </a:rPr>
                              <m:t>2</m:t>
                            </m:r>
                          </m:sup>
                        </m:sSup>
                      </m:sub>
                    </m:sSub>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𝑦</m:t>
                            </m:r>
                          </m:e>
                          <m:sub>
                            <m:r>
                              <a:rPr lang="en-US" sz="2000" i="1">
                                <a:latin typeface="Cambria Math" charset="0"/>
                              </a:rPr>
                              <m:t>𝑖</m:t>
                            </m:r>
                          </m:sub>
                        </m:sSub>
                        <m:r>
                          <a:rPr lang="en-US" sz="2000" b="1" i="1">
                            <a:latin typeface="Cambria Math" charset="0"/>
                          </a:rPr>
                          <m:t>, </m:t>
                        </m:r>
                        <m:r>
                          <a:rPr lang="en-US" sz="2000" b="1" i="1">
                            <a:latin typeface="Cambria Math" charset="0"/>
                          </a:rPr>
                          <m:t>𝒘</m:t>
                        </m:r>
                        <m:r>
                          <a:rPr lang="en-US" sz="2000" i="1">
                            <a:latin typeface="Cambria Math" charset="0"/>
                          </a:rPr>
                          <m:t> . </m:t>
                        </m:r>
                        <m:sSub>
                          <m:sSubPr>
                            <m:ctrlPr>
                              <a:rPr lang="en-US" sz="2000" i="1">
                                <a:latin typeface="Cambria Math" charset="0"/>
                              </a:rPr>
                            </m:ctrlPr>
                          </m:sSubPr>
                          <m:e>
                            <m:r>
                              <a:rPr lang="en-US" sz="2000" b="1" i="1">
                                <a:latin typeface="Cambria Math" charset="0"/>
                              </a:rPr>
                              <m:t>𝒙</m:t>
                            </m:r>
                          </m:e>
                          <m:sub>
                            <m:r>
                              <a:rPr lang="en-US" sz="2000" i="1">
                                <a:latin typeface="Cambria Math" charset="0"/>
                              </a:rPr>
                              <m:t>𝑖</m:t>
                            </m:r>
                          </m:sub>
                        </m:sSub>
                      </m:e>
                    </m:d>
                    <m:r>
                      <a:rPr lang="en-US" sz="2000" i="1">
                        <a:latin typeface="Cambria Math" charset="0"/>
                      </a:rPr>
                      <m:t>=0</m:t>
                    </m:r>
                  </m:oMath>
                </a14:m>
                <a:endParaRPr lang="en-US" sz="2000" dirty="0" smtClean="0"/>
              </a:p>
              <a:p>
                <a:pPr marL="914400" lvl="1" indent="-457200">
                  <a:buFont typeface="+mj-lt"/>
                  <a:buAutoNum type="arabicPeriod"/>
                </a:pPr>
                <a:r>
                  <a:rPr lang="en-US" sz="2000" dirty="0"/>
                  <a:t> </a:t>
                </a:r>
                <a:r>
                  <a:rPr lang="en-US" sz="2000" dirty="0" smtClean="0"/>
                  <a:t>New classifier should stay close to the previous one:</a:t>
                </a:r>
              </a:p>
              <a:p>
                <a:pPr lvl="2"/>
                <a14:m>
                  <m:oMath xmlns:m="http://schemas.openxmlformats.org/officeDocument/2006/math">
                    <m:func>
                      <m:funcPr>
                        <m:ctrlPr>
                          <a:rPr lang="mr-IN" i="1">
                            <a:latin typeface="Cambria Math" charset="0"/>
                          </a:rPr>
                        </m:ctrlPr>
                      </m:funcPr>
                      <m:fName>
                        <m:limLow>
                          <m:limLowPr>
                            <m:ctrlPr>
                              <a:rPr lang="mr-IN" i="1">
                                <a:latin typeface="Cambria Math" charset="0"/>
                              </a:rPr>
                            </m:ctrlPr>
                          </m:limLowPr>
                          <m:e>
                            <m:r>
                              <m:rPr>
                                <m:sty m:val="p"/>
                              </m:rPr>
                              <a:rPr lang="mr-IN">
                                <a:latin typeface="Cambria Math" charset="0"/>
                              </a:rPr>
                              <m:t>min</m:t>
                            </m:r>
                          </m:e>
                          <m:lim>
                            <m:r>
                              <a:rPr lang="en-US" i="1">
                                <a:latin typeface="Cambria Math" charset="0"/>
                              </a:rPr>
                              <m:t>𝑤</m:t>
                            </m:r>
                          </m:lim>
                        </m:limLow>
                      </m:fName>
                      <m:e>
                        <m:r>
                          <a:rPr lang="en-US" i="1">
                            <a:latin typeface="Cambria Math" charset="0"/>
                          </a:rPr>
                          <m:t>       </m:t>
                        </m:r>
                        <m:f>
                          <m:fPr>
                            <m:ctrlPr>
                              <a:rPr lang="mr-IN" i="1">
                                <a:latin typeface="Cambria Math" charset="0"/>
                              </a:rPr>
                            </m:ctrlPr>
                          </m:fPr>
                          <m:num>
                            <m:r>
                              <a:rPr lang="en-US" i="1">
                                <a:latin typeface="Cambria Math" charset="0"/>
                              </a:rPr>
                              <m:t>1</m:t>
                            </m:r>
                          </m:num>
                          <m:den>
                            <m:r>
                              <a:rPr lang="en-US" i="1">
                                <a:latin typeface="Cambria Math" charset="0"/>
                              </a:rPr>
                              <m:t>2</m:t>
                            </m:r>
                          </m:den>
                        </m:f>
                        <m:r>
                          <a:rPr lang="en-US" i="1">
                            <a:latin typeface="Cambria Math" charset="0"/>
                          </a:rPr>
                          <m:t> </m:t>
                        </m:r>
                      </m:e>
                    </m:func>
                    <m:sSup>
                      <m:sSupPr>
                        <m:ctrlPr>
                          <a:rPr lang="mr-IN" i="1">
                            <a:latin typeface="Cambria Math" charset="0"/>
                          </a:rPr>
                        </m:ctrlPr>
                      </m:sSupPr>
                      <m:e>
                        <m:d>
                          <m:dPr>
                            <m:begChr m:val="‖"/>
                            <m:endChr m:val="‖"/>
                            <m:ctrlPr>
                              <a:rPr lang="mr-IN" i="1">
                                <a:latin typeface="Cambria Math" charset="0"/>
                              </a:rPr>
                            </m:ctrlPr>
                          </m:dPr>
                          <m:e>
                            <m:sSub>
                              <m:sSubPr>
                                <m:ctrlPr>
                                  <a:rPr lang="en-US" i="1">
                                    <a:latin typeface="Cambria Math" charset="0"/>
                                  </a:rPr>
                                </m:ctrlPr>
                              </m:sSubPr>
                              <m:e>
                                <m:r>
                                  <a:rPr lang="en-US" b="1" i="1">
                                    <a:latin typeface="Cambria Math" charset="0"/>
                                  </a:rPr>
                                  <m:t>𝒘</m:t>
                                </m:r>
                              </m:e>
                              <m:sub>
                                <m:r>
                                  <a:rPr lang="en-US" i="1">
                                    <a:latin typeface="Cambria Math" charset="0"/>
                                  </a:rPr>
                                  <m:t>𝑖</m:t>
                                </m:r>
                              </m:sub>
                            </m:sSub>
                            <m:r>
                              <a:rPr lang="en-US" i="1">
                                <a:latin typeface="Cambria Math" charset="0"/>
                              </a:rPr>
                              <m:t>−</m:t>
                            </m:r>
                            <m:r>
                              <a:rPr lang="en-US" b="1" i="1">
                                <a:latin typeface="Cambria Math" charset="0"/>
                              </a:rPr>
                              <m:t>𝒘</m:t>
                            </m:r>
                          </m:e>
                        </m:d>
                      </m:e>
                      <m:sup>
                        <m:r>
                          <a:rPr lang="en-US" i="1">
                            <a:latin typeface="Cambria Math" charset="0"/>
                          </a:rPr>
                          <m:t>2</m:t>
                        </m:r>
                      </m:sup>
                    </m:sSup>
                  </m:oMath>
                </a14:m>
                <a:endParaRPr lang="en-US" dirty="0" smtClean="0"/>
              </a:p>
              <a:p>
                <a:pPr marL="914400" lvl="1" indent="-457200">
                  <a:buFont typeface="+mj-lt"/>
                  <a:buAutoNum type="arabicPeriod"/>
                </a:pPr>
                <a:r>
                  <a:rPr lang="en-US" sz="2000" dirty="0" smtClean="0"/>
                  <a:t>New classifier should correctly classify the current instance:</a:t>
                </a:r>
              </a:p>
              <a:p>
                <a:pPr lvl="2"/>
                <a14:m>
                  <m:oMath xmlns:m="http://schemas.openxmlformats.org/officeDocument/2006/math">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ℓ</m:t>
                        </m:r>
                      </m:e>
                      <m:sub>
                        <m:sSup>
                          <m:sSupPr>
                            <m:ctrlPr>
                              <a:rPr lang="en-US" i="1">
                                <a:latin typeface="Cambria Math" charset="0"/>
                              </a:rPr>
                            </m:ctrlPr>
                          </m:sSupPr>
                          <m:e>
                            <m:r>
                              <m:rPr>
                                <m:sty m:val="p"/>
                              </m:rPr>
                              <a:rPr lang="en-US">
                                <a:latin typeface="Cambria Math" charset="0"/>
                              </a:rPr>
                              <m:t>h</m:t>
                            </m:r>
                          </m:e>
                          <m:sup>
                            <m:r>
                              <a:rPr lang="en-US" i="1">
                                <a:latin typeface="Cambria Math" charset="0"/>
                              </a:rPr>
                              <m:t>2</m:t>
                            </m:r>
                          </m:sup>
                        </m:sSup>
                      </m:sub>
                    </m:sSub>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sub>
                        </m:sSub>
                      </m:e>
                    </m:d>
                    <m:r>
                      <a:rPr lang="en-US" i="1">
                        <a:latin typeface="Cambria Math" charset="0"/>
                      </a:rPr>
                      <m:t>=0</m:t>
                    </m:r>
                  </m:oMath>
                </a14:m>
                <a:endParaRPr lang="en-US" dirty="0" smtClean="0"/>
              </a:p>
              <a:p>
                <a:pPr marL="914400" lvl="1" indent="-457200">
                  <a:buFont typeface="+mj-lt"/>
                  <a:buAutoNum type="arabicPeriod"/>
                </a:pPr>
                <a:r>
                  <a:rPr lang="en-US" sz="2000" dirty="0" smtClean="0"/>
                  <a:t>New classifier should be able to learn from lower dimensional data:</a:t>
                </a:r>
              </a:p>
              <a:p>
                <a:pPr lvl="2"/>
                <a14:m>
                  <m:oMath xmlns:m="http://schemas.openxmlformats.org/officeDocument/2006/math">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ℓ</m:t>
                        </m:r>
                      </m:e>
                      <m:sub>
                        <m:sSup>
                          <m:sSupPr>
                            <m:ctrlPr>
                              <a:rPr lang="en-US" i="1">
                                <a:latin typeface="Cambria Math" charset="0"/>
                              </a:rPr>
                            </m:ctrlPr>
                          </m:sSupPr>
                          <m:e>
                            <m:r>
                              <m:rPr>
                                <m:sty m:val="p"/>
                              </m:rPr>
                              <a:rPr lang="en-US">
                                <a:latin typeface="Cambria Math" charset="0"/>
                              </a:rPr>
                              <m:t>h</m:t>
                            </m:r>
                          </m:e>
                          <m:sup>
                            <m:r>
                              <a:rPr lang="en-US" i="1">
                                <a:latin typeface="Cambria Math" charset="0"/>
                              </a:rPr>
                              <m:t>2</m:t>
                            </m:r>
                          </m:sup>
                        </m:sSup>
                      </m:sub>
                    </m:sSub>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sub>
                        </m:sSub>
                      </m:e>
                    </m:d>
                  </m:oMath>
                </a14:m>
                <a:r>
                  <a:rPr lang="en-US" dirty="0" smtClean="0"/>
                  <a:t> </a:t>
                </a:r>
                <a:r>
                  <a:rPr lang="en-US" dirty="0"/>
                  <a:t>= max </a:t>
                </a:r>
                <a:r>
                  <a:rPr lang="en-US" dirty="0" smtClean="0"/>
                  <a:t>{0</a:t>
                </a:r>
                <a:r>
                  <a:rPr lang="en-US" dirty="0"/>
                  <a:t>, 1</a:t>
                </a:r>
                <a:r>
                  <a:rPr lang="en-US" dirty="0" smtClean="0"/>
                  <a:t> </a:t>
                </a:r>
                <a:r>
                  <a:rPr lang="en-US" dirty="0"/>
                  <a:t>-</a:t>
                </a:r>
                <a14:m>
                  <m:oMath xmlns:m="http://schemas.openxmlformats.org/officeDocument/2006/math">
                    <m:sSub>
                      <m:sSubPr>
                        <m:ctrlPr>
                          <a:rPr lang="en-US" i="1">
                            <a:latin typeface="Cambria Math" charset="0"/>
                          </a:rPr>
                        </m:ctrlPr>
                      </m:sSubPr>
                      <m:e>
                        <m:r>
                          <a:rPr lang="en-US" b="0" i="1" smtClean="0">
                            <a:latin typeface="Cambria Math" charset="0"/>
                          </a:rPr>
                          <m:t> </m:t>
                        </m:r>
                        <m:r>
                          <a:rPr lang="en-US" i="1">
                            <a:latin typeface="Cambria Math" charset="0"/>
                          </a:rPr>
                          <m:t>𝑦</m:t>
                        </m:r>
                      </m:e>
                      <m:sub>
                        <m:r>
                          <a:rPr lang="en-US" i="1">
                            <a:latin typeface="Cambria Math" charset="0"/>
                          </a:rPr>
                          <m:t>𝑖</m:t>
                        </m:r>
                      </m:sub>
                    </m:sSub>
                  </m:oMath>
                </a14:m>
                <a:r>
                  <a:rPr lang="en-US" dirty="0"/>
                  <a:t>(</a:t>
                </a:r>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r>
                          <a:rPr lang="en-US" b="0" i="1" smtClean="0">
                            <a:latin typeface="Cambria Math" charset="0"/>
                          </a:rPr>
                          <m:t> </m:t>
                        </m:r>
                      </m:sub>
                    </m:sSub>
                  </m:oMath>
                </a14:m>
                <a:r>
                  <a:rPr lang="en-US" dirty="0"/>
                  <a:t>)}</a:t>
                </a:r>
                <a:r>
                  <a:rPr lang="en-US" dirty="0" smtClean="0"/>
                  <a:t> ?</a:t>
                </a:r>
              </a:p>
              <a:p>
                <a:pPr lvl="2"/>
                <a:r>
                  <a:rPr lang="en-US" dirty="0" smtClean="0"/>
                  <a:t>Needs to be </a:t>
                </a:r>
                <a:r>
                  <a:rPr lang="en-US" b="1" dirty="0" smtClean="0"/>
                  <a:t>scaled with the confidence of features received </a:t>
                </a:r>
                <a:r>
                  <a:rPr lang="en-US" dirty="0" smtClean="0"/>
                  <a:t>with each instance:</a:t>
                </a:r>
              </a:p>
              <a:p>
                <a:pPr lvl="3"/>
                <a:r>
                  <a:rPr lang="en-US" sz="2000" dirty="0" smtClean="0"/>
                  <a:t>Lose less if you receive uninformative features</a:t>
                </a:r>
              </a:p>
              <a:p>
                <a:pPr lvl="3"/>
                <a:endParaRPr lang="en-US" sz="2000" dirty="0"/>
              </a:p>
              <a:p>
                <a:pPr marL="914400" lvl="1" indent="-457200">
                  <a:buFont typeface="+mj-lt"/>
                  <a:buAutoNum type="arabicPeriod"/>
                </a:pPr>
                <a:r>
                  <a:rPr lang="en-US" sz="2000" b="1" dirty="0" smtClean="0"/>
                  <a:t>New classifier should be able to learn unseen features</a:t>
                </a:r>
              </a:p>
              <a:p>
                <a:pPr marL="914400" lvl="1" indent="-457200">
                  <a:buFont typeface="+mj-lt"/>
                  <a:buAutoNum type="arabicPeriod"/>
                </a:pPr>
                <a:r>
                  <a:rPr lang="en-US" sz="2000" b="1" dirty="0" smtClean="0"/>
                  <a:t>New classifier should be able to forget irrelevant features</a:t>
                </a:r>
                <a:endParaRPr lang="en-US" sz="20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70075"/>
                <a:ext cx="10515600" cy="4351338"/>
              </a:xfrm>
              <a:blipFill rotWithShape="0">
                <a:blip r:embed="rId2"/>
                <a:stretch>
                  <a:fillRect b="-1050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14</a:t>
            </a:fld>
            <a:endParaRPr lang="en-US" dirty="0"/>
          </a:p>
        </p:txBody>
      </p:sp>
      <p:cxnSp>
        <p:nvCxnSpPr>
          <p:cNvPr id="9" name="Straight Arrow Connector 8"/>
          <p:cNvCxnSpPr/>
          <p:nvPr/>
        </p:nvCxnSpPr>
        <p:spPr>
          <a:xfrm flipV="1">
            <a:off x="5421086" y="2055702"/>
            <a:ext cx="2503714" cy="4262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7685313" y="1870075"/>
                <a:ext cx="4288971" cy="371255"/>
              </a:xfrm>
              <a:prstGeom prst="rect">
                <a:avLst/>
              </a:prstGeom>
              <a:noFill/>
            </p:spPr>
            <p:txBody>
              <a:bodyPr wrap="square" rtlCol="0">
                <a:spAutoFit/>
              </a:bodyPr>
              <a:lstStyle/>
              <a:p>
                <a14:m>
                  <m:oMath xmlns:m="http://schemas.openxmlformats.org/officeDocument/2006/math">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ℓ</m:t>
                        </m:r>
                      </m:e>
                      <m:sub>
                        <m:sSup>
                          <m:sSupPr>
                            <m:ctrlPr>
                              <a:rPr lang="en-US" i="1">
                                <a:latin typeface="Cambria Math" charset="0"/>
                              </a:rPr>
                            </m:ctrlPr>
                          </m:sSupPr>
                          <m:e>
                            <m:r>
                              <m:rPr>
                                <m:sty m:val="p"/>
                              </m:rPr>
                              <a:rPr lang="en-US">
                                <a:latin typeface="Cambria Math" charset="0"/>
                              </a:rPr>
                              <m:t>h</m:t>
                            </m:r>
                          </m:e>
                          <m:sup>
                            <m:r>
                              <a:rPr lang="en-US" i="1">
                                <a:latin typeface="Cambria Math" charset="0"/>
                              </a:rPr>
                              <m:t>2</m:t>
                            </m:r>
                          </m:sup>
                        </m:sSup>
                      </m:sub>
                    </m:sSub>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sub>
                        </m:sSub>
                      </m:e>
                    </m:d>
                  </m:oMath>
                </a14:m>
                <a:r>
                  <a:rPr lang="en-US" dirty="0" smtClean="0"/>
                  <a:t>= max {0, 1-</a:t>
                </a:r>
                <a14:m>
                  <m:oMath xmlns:m="http://schemas.openxmlformats.org/officeDocument/2006/math">
                    <m:sSub>
                      <m:sSubPr>
                        <m:ctrlPr>
                          <a:rPr lang="en-US" i="1">
                            <a:latin typeface="Cambria Math" charset="0"/>
                          </a:rPr>
                        </m:ctrlPr>
                      </m:sSubPr>
                      <m:e>
                        <m:r>
                          <a:rPr lang="en-US" i="1">
                            <a:latin typeface="Cambria Math" charset="0"/>
                          </a:rPr>
                          <m:t>𝑦</m:t>
                        </m:r>
                      </m:e>
                      <m:sub>
                        <m:r>
                          <a:rPr lang="en-US" i="1">
                            <a:latin typeface="Cambria Math" charset="0"/>
                          </a:rPr>
                          <m:t>𝑖</m:t>
                        </m:r>
                      </m:sub>
                    </m:sSub>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sub>
                    </m:sSub>
                  </m:oMath>
                </a14:m>
                <a:r>
                  <a:rPr lang="en-US" dirty="0" smtClean="0"/>
                  <a:t>)}</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685313" y="1870075"/>
                <a:ext cx="4288971" cy="371255"/>
              </a:xfrm>
              <a:prstGeom prst="rect">
                <a:avLst/>
              </a:prstGeom>
              <a:blipFill rotWithShape="0">
                <a:blip r:embed="rId3"/>
                <a:stretch>
                  <a:fillRect l="-711" t="-96721" b="-119672"/>
                </a:stretch>
              </a:blipFill>
            </p:spPr>
            <p:txBody>
              <a:bodyPr/>
              <a:lstStyle/>
              <a:p>
                <a:r>
                  <a:rPr lang="en-US">
                    <a:noFill/>
                  </a:rPr>
                  <a:t> </a:t>
                </a:r>
              </a:p>
            </p:txBody>
          </p:sp>
        </mc:Fallback>
      </mc:AlternateContent>
    </p:spTree>
    <p:extLst>
      <p:ext uri="{BB962C8B-B14F-4D97-AF65-F5344CB8AC3E}">
        <p14:creationId xmlns:p14="http://schemas.microsoft.com/office/powerpoint/2010/main" val="174344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 New Features</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Variable features: </a:t>
                </a:r>
              </a:p>
              <a:p>
                <a:pPr lvl="1"/>
                <a:r>
                  <a:rPr lang="en-US" dirty="0" smtClean="0"/>
                  <a:t>any subset of unknown feature space </a:t>
                </a:r>
              </a:p>
              <a:p>
                <a:r>
                  <a:rPr lang="en-US" dirty="0" smtClean="0"/>
                  <a:t>At each iteration </a:t>
                </a:r>
                <a14:m>
                  <m:oMath xmlns:m="http://schemas.openxmlformats.org/officeDocument/2006/math">
                    <m:r>
                      <a:rPr lang="en-US" b="0" i="1" smtClean="0">
                        <a:latin typeface="Cambria Math" charset="0"/>
                      </a:rPr>
                      <m:t>𝑖</m:t>
                    </m:r>
                  </m:oMath>
                </a14:m>
                <a:r>
                  <a:rPr lang="en-US" dirty="0" smtClean="0"/>
                  <a:t>, classifier to be calculated has 3 parts:</a:t>
                </a:r>
              </a:p>
              <a:p>
                <a:pPr lvl="1"/>
                <a14:m>
                  <m:oMath xmlns:m="http://schemas.openxmlformats.org/officeDocument/2006/math">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i="1">
                            <a:latin typeface="Cambria Math" charset="0"/>
                          </a:rPr>
                          <m:t>𝑤</m:t>
                        </m:r>
                      </m:e>
                      <m:sub>
                        <m:r>
                          <m:rPr>
                            <m:sty m:val="p"/>
                          </m:rPr>
                          <a:rPr lang="en-US" b="0" i="0" smtClean="0">
                            <a:latin typeface="Cambria Math" charset="0"/>
                          </a:rPr>
                          <m:t>e</m:t>
                        </m:r>
                      </m:sub>
                    </m:sSub>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𝑤</m:t>
                        </m:r>
                      </m:e>
                      <m:sub>
                        <m:r>
                          <m:rPr>
                            <m:sty m:val="p"/>
                          </m:rPr>
                          <a:rPr lang="en-US" b="0" i="0" smtClean="0">
                            <a:latin typeface="Cambria Math" charset="0"/>
                          </a:rPr>
                          <m:t>s</m:t>
                        </m:r>
                      </m:sub>
                    </m:sSub>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𝑤</m:t>
                        </m:r>
                      </m:e>
                      <m:sub>
                        <m:r>
                          <m:rPr>
                            <m:sty m:val="p"/>
                          </m:rPr>
                          <a:rPr lang="en-US" b="0" i="0" smtClean="0">
                            <a:latin typeface="Cambria Math" charset="0"/>
                          </a:rPr>
                          <m:t>n</m:t>
                        </m:r>
                      </m:sub>
                    </m:sSub>
                  </m:oMath>
                </a14:m>
                <a:r>
                  <a:rPr lang="en-US" dirty="0" smtClean="0"/>
                  <a:t> </a:t>
                </a:r>
                <a:r>
                  <a:rPr lang="en-US" i="1" dirty="0" smtClean="0"/>
                  <a:t>where </a:t>
                </a:r>
                <a14:m>
                  <m:oMath xmlns:m="http://schemas.openxmlformats.org/officeDocument/2006/math">
                    <m:sSub>
                      <m:sSubPr>
                        <m:ctrlPr>
                          <a:rPr lang="en-US" i="1">
                            <a:latin typeface="Cambria Math" charset="0"/>
                          </a:rPr>
                        </m:ctrlPr>
                      </m:sSubPr>
                      <m:e>
                        <m:r>
                          <a:rPr lang="en-US" i="1">
                            <a:latin typeface="Cambria Math" charset="0"/>
                          </a:rPr>
                          <m:t>𝑤</m:t>
                        </m:r>
                      </m:e>
                      <m:sub>
                        <m:r>
                          <m:rPr>
                            <m:sty m:val="p"/>
                          </m:rPr>
                          <a:rPr lang="en-US">
                            <a:latin typeface="Cambria Math" charset="0"/>
                          </a:rPr>
                          <m:t>e</m:t>
                        </m:r>
                      </m:sub>
                    </m:sSub>
                    <m:r>
                      <a:rPr lang="en-US" b="0" i="1" smtClean="0">
                        <a:latin typeface="Cambria Math" charset="0"/>
                      </a:rPr>
                      <m:t>=</m:t>
                    </m:r>
                    <m:sSub>
                      <m:sSubPr>
                        <m:ctrlPr>
                          <a:rPr lang="en-US" b="0" i="1" smtClean="0">
                            <a:latin typeface="Cambria Math" charset="0"/>
                          </a:rPr>
                        </m:ctrlPr>
                      </m:sSubPr>
                      <m:e>
                        <m:r>
                          <m:rPr>
                            <m:sty m:val="p"/>
                          </m:rPr>
                          <a:rPr lang="el-GR" i="1">
                            <a:latin typeface="Cambria Math" charset="0"/>
                            <a:ea typeface="Cambria Math" charset="0"/>
                            <a:cs typeface="Cambria Math" charset="0"/>
                          </a:rPr>
                          <m:t>Π</m:t>
                        </m:r>
                      </m:e>
                      <m:sub>
                        <m:r>
                          <a:rPr lang="en-US" b="0" i="1" smtClean="0">
                            <a:latin typeface="Cambria Math" charset="0"/>
                          </a:rPr>
                          <m:t>𝑒</m:t>
                        </m:r>
                      </m:sub>
                    </m:sSub>
                    <m:r>
                      <a:rPr lang="en-US" b="0" i="1" smtClean="0">
                        <a:latin typeface="Cambria Math" charset="0"/>
                      </a:rPr>
                      <m:t>𝑤</m:t>
                    </m:r>
                  </m:oMath>
                </a14:m>
                <a:r>
                  <a:rPr lang="en-US" dirty="0" smtClean="0"/>
                  <a:t> </a:t>
                </a:r>
                <a:r>
                  <a:rPr lang="en-US" i="1" dirty="0" smtClean="0"/>
                  <a:t>and so on</a:t>
                </a:r>
                <a:r>
                  <a:rPr lang="mr-IN" i="1" dirty="0" smtClean="0"/>
                  <a:t>…</a:t>
                </a:r>
                <a:endParaRPr lang="en-US" dirty="0" smtClean="0"/>
              </a:p>
              <a:p>
                <a:pPr lvl="1"/>
                <a:endParaRPr lang="en-US" dirty="0" smtClean="0"/>
              </a:p>
              <a:p>
                <a:pPr lvl="1"/>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r>
                          <a:rPr lang="en-US" i="1">
                            <a:latin typeface="Cambria Math" charset="0"/>
                          </a:rPr>
                          <m:t>+1</m:t>
                        </m:r>
                      </m:sub>
                    </m:sSub>
                    <m:r>
                      <a:rPr lang="en-US" b="0" i="0" smtClean="0">
                        <a:latin typeface="Cambria Math" charset="0"/>
                      </a:rPr>
                      <m:t>=</m:t>
                    </m:r>
                    <m:r>
                      <m:rPr>
                        <m:sty m:val="p"/>
                      </m:rPr>
                      <a:rPr lang="en-US" b="0" i="0" smtClean="0">
                        <a:latin typeface="Cambria Math" charset="0"/>
                      </a:rPr>
                      <m:t>a</m:t>
                    </m:r>
                    <m:limLow>
                      <m:limLowPr>
                        <m:ctrlPr>
                          <a:rPr lang="mr-IN">
                            <a:latin typeface="Cambria Math" charset="0"/>
                          </a:rPr>
                        </m:ctrlPr>
                      </m:limLowPr>
                      <m:e>
                        <m:r>
                          <m:rPr>
                            <m:sty m:val="p"/>
                          </m:rPr>
                          <a:rPr lang="en-US" b="0" i="0" smtClean="0">
                            <a:latin typeface="Cambria Math" charset="0"/>
                          </a:rPr>
                          <m:t>rg</m:t>
                        </m:r>
                        <m:r>
                          <m:rPr>
                            <m:sty m:val="p"/>
                          </m:rPr>
                          <a:rPr lang="mr-IN" b="0" i="0">
                            <a:latin typeface="Cambria Math" charset="0"/>
                          </a:rPr>
                          <m:t>min</m:t>
                        </m:r>
                        <m:r>
                          <a:rPr lang="en-US" b="0" i="0" smtClean="0">
                            <a:latin typeface="Cambria Math" charset="0"/>
                          </a:rPr>
                          <m:t> </m:t>
                        </m:r>
                      </m:e>
                      <m:lim>
                        <m:eqArr>
                          <m:eqArrPr>
                            <m:ctrlPr>
                              <a:rPr lang="en-US" i="0">
                                <a:latin typeface="Cambria Math" charset="0"/>
                              </a:rPr>
                            </m:ctrlPr>
                          </m:eqArrPr>
                          <m:e>
                            <m:r>
                              <m:rPr>
                                <m:sty m:val="p"/>
                              </m:rPr>
                              <a:rPr lang="en-US" b="0" i="0">
                                <a:latin typeface="Cambria Math" charset="0"/>
                              </a:rPr>
                              <m:t>w</m:t>
                            </m:r>
                            <m:r>
                              <a:rPr lang="en-US" b="0" i="0" smtClean="0">
                                <a:latin typeface="Cambria Math" charset="0"/>
                              </a:rPr>
                              <m:t>:</m:t>
                            </m:r>
                          </m:e>
                          <m:e>
                            <m:sSub>
                              <m:sSubPr>
                                <m:ctrlPr>
                                  <a:rPr lang="en-US" i="1" smtClean="0">
                                    <a:latin typeface="Cambria Math" charset="0"/>
                                  </a:rPr>
                                </m:ctrlPr>
                              </m:sSubPr>
                              <m:e>
                                <m:r>
                                  <a:rPr lang="en-US" b="0" i="1" smtClean="0">
                                    <a:latin typeface="Cambria Math" charset="0"/>
                                  </a:rPr>
                                  <m:t>𝑙</m:t>
                                </m:r>
                              </m:e>
                              <m:sub>
                                <m:r>
                                  <a:rPr lang="en-US" b="0" i="1" smtClean="0">
                                    <a:latin typeface="Cambria Math" charset="0"/>
                                  </a:rPr>
                                  <m:t>𝑡</m:t>
                                </m:r>
                              </m:sub>
                            </m:sSub>
                            <m:r>
                              <a:rPr lang="en-US" b="0" i="1" smtClean="0">
                                <a:latin typeface="Cambria Math" charset="0"/>
                              </a:rPr>
                              <m:t>=0</m:t>
                            </m:r>
                          </m:e>
                        </m:eqArr>
                      </m:lim>
                    </m:limLow>
                    <m:f>
                      <m:fPr>
                        <m:ctrlPr>
                          <a:rPr lang="mr-IN" i="1" smtClean="0">
                            <a:latin typeface="Cambria Math" charset="0"/>
                          </a:rPr>
                        </m:ctrlPr>
                      </m:fPr>
                      <m:num>
                        <m:r>
                          <a:rPr lang="en-US" b="0" i="1" smtClean="0">
                            <a:latin typeface="Cambria Math" charset="0"/>
                          </a:rPr>
                          <m:t>1</m:t>
                        </m:r>
                      </m:num>
                      <m:den>
                        <m:r>
                          <a:rPr lang="en-US" b="0" i="1" smtClean="0">
                            <a:latin typeface="Cambria Math" charset="0"/>
                          </a:rPr>
                          <m:t>2</m:t>
                        </m:r>
                      </m:den>
                    </m:f>
                    <m:sSup>
                      <m:sSupPr>
                        <m:ctrlPr>
                          <a:rPr lang="mr-IN" i="1">
                            <a:latin typeface="Cambria Math" charset="0"/>
                          </a:rPr>
                        </m:ctrlPr>
                      </m:sSupPr>
                      <m:e>
                        <m:d>
                          <m:dPr>
                            <m:begChr m:val="‖"/>
                            <m:endChr m:val="‖"/>
                            <m:ctrlPr>
                              <a:rPr lang="mr-IN" i="1">
                                <a:latin typeface="Cambria Math" charset="0"/>
                              </a:rPr>
                            </m:ctrlPr>
                          </m:dPr>
                          <m:e>
                            <m:sSub>
                              <m:sSubPr>
                                <m:ctrlPr>
                                  <a:rPr lang="en-US" i="1">
                                    <a:latin typeface="Cambria Math" charset="0"/>
                                  </a:rPr>
                                </m:ctrlPr>
                              </m:sSubPr>
                              <m:e>
                                <m:r>
                                  <a:rPr lang="en-US" b="0" i="1">
                                    <a:latin typeface="Cambria Math" charset="0"/>
                                  </a:rPr>
                                  <m:t>𝑤</m:t>
                                </m:r>
                              </m:e>
                              <m:sub>
                                <m:r>
                                  <m:rPr>
                                    <m:sty m:val="p"/>
                                  </m:rPr>
                                  <a:rPr lang="en-US" b="0" i="0" smtClean="0">
                                    <a:latin typeface="Cambria Math" charset="0"/>
                                  </a:rPr>
                                  <m:t>e</m:t>
                                </m:r>
                                <m:r>
                                  <a:rPr lang="en-US" b="0" i="1"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s</m:t>
                                </m:r>
                              </m:sub>
                            </m:sSub>
                            <m:r>
                              <a:rPr lang="en-US" b="0" i="1">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e>
                      <m:sup>
                        <m:r>
                          <a:rPr lang="en-US" b="0" i="1">
                            <a:latin typeface="Cambria Math" charset="0"/>
                          </a:rPr>
                          <m:t>2</m:t>
                        </m:r>
                      </m:sup>
                    </m:sSup>
                  </m:oMath>
                </a14:m>
                <a:r>
                  <a:rPr lang="en-US" dirty="0" smtClean="0"/>
                  <a:t>+ </a:t>
                </a:r>
                <a14:m>
                  <m:oMath xmlns:m="http://schemas.openxmlformats.org/officeDocument/2006/math">
                    <m:f>
                      <m:fPr>
                        <m:ctrlPr>
                          <a:rPr lang="mr-IN" i="1" dirty="0" smtClean="0">
                            <a:latin typeface="Cambria Math" charset="0"/>
                          </a:rPr>
                        </m:ctrlPr>
                      </m:fPr>
                      <m:num>
                        <m:r>
                          <a:rPr lang="en-US" b="0" i="1" dirty="0" smtClean="0">
                            <a:latin typeface="Cambria Math" charset="0"/>
                          </a:rPr>
                          <m:t>1</m:t>
                        </m:r>
                      </m:num>
                      <m:den>
                        <m:r>
                          <a:rPr lang="en-US" b="0" i="1" dirty="0" smtClean="0">
                            <a:latin typeface="Cambria Math" charset="0"/>
                          </a:rPr>
                          <m:t>2</m:t>
                        </m:r>
                      </m:den>
                    </m:f>
                    <m:sSup>
                      <m:sSupPr>
                        <m:ctrlPr>
                          <a:rPr lang="mr-IN" i="1">
                            <a:latin typeface="Cambria Math" charset="0"/>
                          </a:rPr>
                        </m:ctrlPr>
                      </m:sSupPr>
                      <m:e>
                        <m:d>
                          <m:dPr>
                            <m:begChr m:val="‖"/>
                            <m:endChr m:val="‖"/>
                            <m:ctrlPr>
                              <a:rPr lang="mr-IN" i="1">
                                <a:latin typeface="Cambria Math" charset="0"/>
                              </a:rPr>
                            </m:ctrlPr>
                          </m:dPr>
                          <m:e>
                            <m:sSub>
                              <m:sSubPr>
                                <m:ctrlPr>
                                  <a:rPr lang="en-US" i="1" smtClean="0">
                                    <a:latin typeface="Cambria Math" charset="0"/>
                                  </a:rPr>
                                </m:ctrlPr>
                              </m:sSubPr>
                              <m:e>
                                <m:r>
                                  <a:rPr lang="en-US" b="0" i="1" smtClean="0">
                                    <a:latin typeface="Cambria Math" charset="0"/>
                                  </a:rPr>
                                  <m:t>𝑤</m:t>
                                </m:r>
                              </m:e>
                              <m:sub>
                                <m:r>
                                  <m:rPr>
                                    <m:sty m:val="p"/>
                                  </m:rPr>
                                  <a:rPr lang="en-US" b="0" i="0" smtClean="0">
                                    <a:latin typeface="Cambria Math" charset="0"/>
                                  </a:rPr>
                                  <m:t>n</m:t>
                                </m:r>
                              </m:sub>
                            </m:sSub>
                          </m:e>
                        </m:d>
                      </m:e>
                      <m:sup>
                        <m:r>
                          <a:rPr lang="en-US" i="1">
                            <a:latin typeface="Cambria Math" charset="0"/>
                          </a:rPr>
                          <m:t>2</m:t>
                        </m:r>
                      </m:sup>
                    </m:sSup>
                  </m:oMath>
                </a14:m>
                <a:endParaRPr lang="en-US" dirty="0" smtClean="0"/>
              </a:p>
              <a:p>
                <a:pPr lvl="1"/>
                <a:endParaRPr lang="en-US" dirty="0" smtClean="0"/>
              </a:p>
              <a:p>
                <a:pPr lvl="1"/>
                <a:r>
                  <a:rPr lang="en-US" dirty="0"/>
                  <a:t>Adaptive scaled Hinge </a:t>
                </a:r>
                <a:r>
                  <a:rPr lang="en-US" dirty="0" smtClean="0"/>
                  <a:t>loss:</a:t>
                </a:r>
                <a:endParaRPr lang="en-US" b="0" dirty="0" smtClean="0">
                  <a:latin typeface="Cambria Math" charset="0"/>
                </a:endParaRPr>
              </a:p>
              <a:p>
                <a:pPr lvl="2"/>
                <a14:m>
                  <m:oMath xmlns:m="http://schemas.openxmlformats.org/officeDocument/2006/math">
                    <m:sSub>
                      <m:sSubPr>
                        <m:ctrlPr>
                          <a:rPr lang="en-US" b="0" i="1" smtClean="0">
                            <a:latin typeface="Cambria Math" charset="0"/>
                          </a:rPr>
                        </m:ctrlPr>
                      </m:sSubPr>
                      <m:e>
                        <m:r>
                          <a:rPr lang="en-US" b="0" i="1" smtClean="0">
                            <a:latin typeface="Cambria Math" charset="0"/>
                          </a:rPr>
                          <m:t>𝑙</m:t>
                        </m:r>
                      </m:e>
                      <m:sub>
                        <m:r>
                          <a:rPr lang="en-US" b="0" i="1" smtClean="0">
                            <a:latin typeface="Cambria Math" charset="0"/>
                          </a:rPr>
                          <m:t>𝑡</m:t>
                        </m:r>
                      </m:sub>
                    </m:sSub>
                    <m:d>
                      <m:dPr>
                        <m:ctrlPr>
                          <a:rPr lang="en-US" b="0" i="1" smtClean="0">
                            <a:latin typeface="Cambria Math" charset="0"/>
                          </a:rPr>
                        </m:ctrlPr>
                      </m:dPr>
                      <m:e>
                        <m:r>
                          <a:rPr lang="en-US" b="0" i="1" smtClean="0">
                            <a:latin typeface="Cambria Math" charset="0"/>
                          </a:rPr>
                          <m:t>𝑤</m:t>
                        </m:r>
                        <m:r>
                          <a:rPr lang="en-US" b="0" i="1" smtClean="0">
                            <a:latin typeface="Cambria Math" charset="0"/>
                          </a:rPr>
                          <m:t>, </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r>
                          <a:rPr lang="en-US" b="0" i="1" smtClean="0">
                            <a:latin typeface="Cambria Math" charset="0"/>
                          </a:rPr>
                          <m:t>, </m:t>
                        </m:r>
                        <m:r>
                          <a:rPr lang="en-US" b="0" i="1" smtClean="0">
                            <a:latin typeface="Cambria Math" charset="0"/>
                            <a:ea typeface="Cambria Math" charset="0"/>
                            <a:cs typeface="Cambria Math" charset="0"/>
                          </a:rPr>
                          <m:t>𝜆</m:t>
                        </m:r>
                      </m:e>
                    </m:d>
                    <m:r>
                      <a:rPr lang="en-US" b="0" i="1" smtClean="0">
                        <a:latin typeface="Cambria Math" charset="0"/>
                      </a:rPr>
                      <m:t>=</m:t>
                    </m:r>
                    <m:r>
                      <m:rPr>
                        <m:sty m:val="p"/>
                      </m:rPr>
                      <a:rPr lang="en-US" b="0" i="0" smtClean="0">
                        <a:latin typeface="Cambria Math" charset="0"/>
                      </a:rPr>
                      <m:t>max</m:t>
                    </m:r>
                    <m:d>
                      <m:dPr>
                        <m:begChr m:val="{"/>
                        <m:endChr m:val="}"/>
                        <m:ctrlPr>
                          <a:rPr lang="en-US" b="0" i="0" smtClean="0">
                            <a:latin typeface="Cambria Math" charset="0"/>
                          </a:rPr>
                        </m:ctrlPr>
                      </m:dPr>
                      <m:e>
                        <m:r>
                          <a:rPr lang="en-US" b="0" i="0" smtClean="0">
                            <a:latin typeface="Cambria Math" charset="0"/>
                          </a:rPr>
                          <m:t>0, 1−</m:t>
                        </m:r>
                        <m:sSub>
                          <m:sSubPr>
                            <m:ctrlPr>
                              <a:rPr lang="en-US" b="0" i="1" smtClean="0">
                                <a:latin typeface="Cambria Math" charset="0"/>
                              </a:rPr>
                            </m:ctrlPr>
                          </m:sSubPr>
                          <m:e>
                            <m:r>
                              <a:rPr lang="en-US" i="1" smtClean="0">
                                <a:solidFill>
                                  <a:srgbClr val="C00000"/>
                                </a:solidFill>
                                <a:latin typeface="Cambria Math" charset="0"/>
                                <a:ea typeface="Cambria Math" charset="0"/>
                                <a:cs typeface="Cambria Math" charset="0"/>
                              </a:rPr>
                              <m:t>𝛾</m:t>
                            </m:r>
                            <m:r>
                              <a:rPr lang="en-US" b="0" i="1" smtClean="0">
                                <a:solidFill>
                                  <a:srgbClr val="C00000"/>
                                </a:solidFill>
                                <a:latin typeface="Cambria Math" charset="0"/>
                                <a:ea typeface="Cambria Math" charset="0"/>
                                <a:cs typeface="Cambria Math" charset="0"/>
                              </a:rPr>
                              <m:t> </m:t>
                            </m:r>
                            <m:r>
                              <a:rPr lang="en-US" b="0" i="1" smtClean="0">
                                <a:latin typeface="Cambria Math" charset="0"/>
                              </a:rPr>
                              <m:t>𝑦</m:t>
                            </m:r>
                          </m:e>
                          <m:sub>
                            <m:r>
                              <a:rPr lang="en-US" b="0" i="1" smtClean="0">
                                <a:latin typeface="Cambria Math" charset="0"/>
                              </a:rPr>
                              <m:t>𝑡</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𝑒</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smtClean="0">
                                        <a:latin typeface="Cambria Math" charset="0"/>
                                      </a:rPr>
                                    </m:ctrlPr>
                                  </m:sSubPr>
                                  <m:e>
                                    <m:r>
                                      <a:rPr lang="en-US" b="1" i="1" smtClean="0">
                                        <a:latin typeface="Cambria Math" charset="0"/>
                                      </a:rPr>
                                      <m:t>𝒆</m:t>
                                    </m:r>
                                  </m:e>
                                  <m:sub>
                                    <m:r>
                                      <a:rPr lang="en-US" b="1" i="1" smtClean="0">
                                        <a:latin typeface="Cambria Math" charset="0"/>
                                      </a:rPr>
                                      <m:t>𝒊</m:t>
                                    </m:r>
                                  </m:sub>
                                </m:sSub>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𝑠</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smtClean="0">
                                        <a:latin typeface="Cambria Math" charset="0"/>
                                      </a:rPr>
                                    </m:ctrlPr>
                                  </m:sSubPr>
                                  <m:e>
                                    <m:r>
                                      <a:rPr lang="en-US" b="1" i="1" smtClean="0">
                                        <a:latin typeface="Cambria Math" charset="0"/>
                                      </a:rPr>
                                      <m:t>𝒔</m:t>
                                    </m:r>
                                  </m:e>
                                  <m:sub>
                                    <m:r>
                                      <a:rPr lang="en-US" b="1" i="1" smtClean="0">
                                        <a:latin typeface="Cambria Math" charset="0"/>
                                      </a:rPr>
                                      <m:t>𝒊</m:t>
                                    </m:r>
                                  </m:sub>
                                </m:sSub>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𝑛</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smtClean="0">
                                        <a:latin typeface="Cambria Math" charset="0"/>
                                      </a:rPr>
                                    </m:ctrlPr>
                                  </m:sSubPr>
                                  <m:e>
                                    <m:r>
                                      <a:rPr lang="en-US" b="1" i="1" smtClean="0">
                                        <a:latin typeface="Cambria Math" charset="0"/>
                                      </a:rPr>
                                      <m:t>𝒏</m:t>
                                    </m:r>
                                  </m:e>
                                  <m:sub>
                                    <m:r>
                                      <a:rPr lang="en-US" b="1" i="1" smtClean="0">
                                        <a:latin typeface="Cambria Math" charset="0"/>
                                      </a:rPr>
                                      <m:t>𝒊</m:t>
                                    </m:r>
                                  </m:sub>
                                </m:sSub>
                              </m:sub>
                            </m:sSub>
                          </m:e>
                        </m:d>
                      </m:e>
                    </m:d>
                  </m:oMath>
                </a14:m>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b="-630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15</a:t>
            </a:fld>
            <a:endParaRPr lang="en-US" dirty="0"/>
          </a:p>
        </p:txBody>
      </p:sp>
      <p:graphicFrame>
        <p:nvGraphicFramePr>
          <p:cNvPr id="6" name="Diagram 5"/>
          <p:cNvGraphicFramePr/>
          <p:nvPr>
            <p:extLst>
              <p:ext uri="{D42A27DB-BD31-4B8C-83A1-F6EECF244321}">
                <p14:modId xmlns:p14="http://schemas.microsoft.com/office/powerpoint/2010/main" val="1217290348"/>
              </p:ext>
            </p:extLst>
          </p:nvPr>
        </p:nvGraphicFramePr>
        <p:xfrm>
          <a:off x="8206015" y="-94480"/>
          <a:ext cx="3759200" cy="3112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p:cNvCxnSpPr/>
          <p:nvPr/>
        </p:nvCxnSpPr>
        <p:spPr>
          <a:xfrm>
            <a:off x="10085615" y="1461572"/>
            <a:ext cx="244766" cy="125985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982200" y="2684861"/>
            <a:ext cx="1861619" cy="369332"/>
          </a:xfrm>
          <a:prstGeom prst="rect">
            <a:avLst/>
          </a:prstGeom>
          <a:noFill/>
        </p:spPr>
        <p:txBody>
          <a:bodyPr wrap="square" rtlCol="0">
            <a:spAutoFit/>
          </a:bodyPr>
          <a:lstStyle/>
          <a:p>
            <a:r>
              <a:rPr lang="en-US" dirty="0" smtClean="0"/>
              <a:t>Shared attributes</a:t>
            </a:r>
            <a:endParaRPr lang="en-US" dirty="0"/>
          </a:p>
        </p:txBody>
      </p:sp>
    </p:spTree>
    <p:extLst>
      <p:ext uri="{BB962C8B-B14F-4D97-AF65-F5344CB8AC3E}">
        <p14:creationId xmlns:p14="http://schemas.microsoft.com/office/powerpoint/2010/main" val="104776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Adaptive Scaled Loss: Mean and Variance</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Use classifier variance to scale the loss function</a:t>
                </a:r>
              </a:p>
              <a:p>
                <a:r>
                  <a:rPr lang="en-US" dirty="0" smtClean="0"/>
                  <a:t>Incremental calculation of attribute occurrence counts</a:t>
                </a:r>
              </a:p>
              <a:p>
                <a:r>
                  <a:rPr lang="en-US" dirty="0" smtClean="0"/>
                  <a:t>Incremental calculation of classifier mean </a:t>
                </a:r>
                <a14:m>
                  <m:oMath xmlns:m="http://schemas.openxmlformats.org/officeDocument/2006/math">
                    <m:sSub>
                      <m:sSubPr>
                        <m:ctrlPr>
                          <a:rPr lang="en-US" i="1" smtClean="0">
                            <a:latin typeface="Cambria Math" charset="0"/>
                          </a:rPr>
                        </m:ctrlPr>
                      </m:sSubPr>
                      <m:e>
                        <m:r>
                          <a:rPr lang="en-US" b="0" i="1" smtClean="0">
                            <a:latin typeface="Cambria Math" charset="0"/>
                          </a:rPr>
                          <m:t>𝑤</m:t>
                        </m:r>
                      </m:e>
                      <m:sub>
                        <m:r>
                          <a:rPr lang="en-US" i="1" smtClean="0">
                            <a:latin typeface="Cambria Math" charset="0"/>
                            <a:ea typeface="Cambria Math" charset="0"/>
                            <a:cs typeface="Cambria Math" charset="0"/>
                          </a:rPr>
                          <m:t>𝜇</m:t>
                        </m:r>
                      </m:sub>
                    </m:sSub>
                    <m:r>
                      <a:rPr lang="en-US" b="0" i="0" smtClean="0">
                        <a:latin typeface="Cambria Math" charset="0"/>
                      </a:rPr>
                      <m:t>:</m:t>
                    </m:r>
                  </m:oMath>
                </a14:m>
                <a:endParaRPr lang="en-US" b="0" dirty="0" smtClean="0"/>
              </a:p>
              <a:p>
                <a:pPr lvl="1"/>
                <a14:m>
                  <m:oMath xmlns:m="http://schemas.openxmlformats.org/officeDocument/2006/math">
                    <m:r>
                      <a:rPr lang="en-US" b="0" i="1" smtClean="0">
                        <a:latin typeface="Cambria Math" charset="0"/>
                      </a:rPr>
                      <m:t>𝑓𝑜𝑟</m:t>
                    </m:r>
                    <m:r>
                      <a:rPr lang="en-US" b="0" i="1" smtClean="0">
                        <a:latin typeface="Cambria Math" charset="0"/>
                      </a:rPr>
                      <m:t> </m:t>
                    </m:r>
                    <m:r>
                      <a:rPr lang="en-US" b="0" i="1" smtClean="0">
                        <a:latin typeface="Cambria Math" charset="0"/>
                      </a:rPr>
                      <m:t>𝑒𝑎𝑐h</m:t>
                    </m:r>
                    <m:r>
                      <a:rPr lang="en-US" b="0" i="1" smtClean="0">
                        <a:latin typeface="Cambria Math" charset="0"/>
                      </a:rPr>
                      <m:t> </m:t>
                    </m:r>
                    <m:r>
                      <a:rPr lang="en-US" b="0" i="1" smtClean="0">
                        <a:latin typeface="Cambria Math" charset="0"/>
                      </a:rPr>
                      <m:t>𝑐𝑙𝑎𝑠𝑠𝑖𝑓𝑖𝑒𝑟</m:t>
                    </m:r>
                    <m:r>
                      <a:rPr lang="en-US" b="0" i="1" smtClean="0">
                        <a:latin typeface="Cambria Math" charset="0"/>
                      </a:rPr>
                      <m:t> </m:t>
                    </m:r>
                    <m:r>
                      <a:rPr lang="en-US" b="0" i="1" smtClean="0">
                        <a:latin typeface="Cambria Math" charset="0"/>
                      </a:rPr>
                      <m:t>𝑤𝑒𝑖𝑔h𝑡</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 </m:t>
                    </m:r>
                    <m:r>
                      <a:rPr lang="en-US" b="0" i="1" smtClean="0">
                        <a:latin typeface="Cambria Math" charset="0"/>
                      </a:rPr>
                      <m:t>𝑖𝑛</m:t>
                    </m:r>
                    <m:r>
                      <a:rPr lang="en-US" b="0" i="1" smtClean="0">
                        <a:latin typeface="Cambria Math" charset="0"/>
                      </a:rPr>
                      <m:t> </m:t>
                    </m:r>
                    <m:r>
                      <a:rPr lang="en-US" b="0" i="1" smtClean="0">
                        <a:latin typeface="Cambria Math" charset="0"/>
                      </a:rPr>
                      <m:t>𝑤</m:t>
                    </m:r>
                    <m:r>
                      <a:rPr lang="en-US" b="0" i="1" smtClean="0">
                        <a:latin typeface="Cambria Math" charset="0"/>
                      </a:rPr>
                      <m:t>:</m:t>
                    </m:r>
                  </m:oMath>
                </a14:m>
                <a:endParaRPr lang="en-US" b="0" dirty="0" smtClean="0"/>
              </a:p>
              <a:p>
                <a:pPr lvl="2"/>
                <a14:m>
                  <m:oMath xmlns:m="http://schemas.openxmlformats.org/officeDocument/2006/math">
                    <m:sSub>
                      <m:sSubPr>
                        <m:ctrlPr>
                          <a:rPr lang="en-US" i="1">
                            <a:latin typeface="Cambria Math" charset="0"/>
                          </a:rPr>
                        </m:ctrlPr>
                      </m:sSubPr>
                      <m:e>
                        <m:r>
                          <a:rPr lang="en-US" i="1">
                            <a:latin typeface="Cambria Math" charset="0"/>
                          </a:rPr>
                          <m:t>𝑛</m:t>
                        </m:r>
                      </m:e>
                      <m:sub>
                        <m:r>
                          <a:rPr lang="en-US" i="1">
                            <a:latin typeface="Cambria Math" charset="0"/>
                          </a:rPr>
                          <m:t>𝑖</m:t>
                        </m:r>
                      </m:sub>
                    </m:sSub>
                    <m:r>
                      <a:rPr lang="en-US" b="0" i="0" smtClean="0">
                        <a:latin typeface="Cambria Math" charset="0"/>
                      </a:rPr>
                      <m:t>=</m:t>
                    </m:r>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𝑜𝑐𝑐𝑢𝑟𝑟𝑒𝑛𝑐𝑒𝑠</m:t>
                    </m:r>
                    <m:r>
                      <a:rPr lang="en-US" b="0" i="1" smtClean="0">
                        <a:latin typeface="Cambria Math" charset="0"/>
                      </a:rPr>
                      <m:t> </m:t>
                    </m:r>
                    <m:r>
                      <a:rPr lang="en-US" b="0" i="1" smtClean="0">
                        <a:latin typeface="Cambria Math" charset="0"/>
                      </a:rPr>
                      <m:t>𝑓𝑜𝑟</m:t>
                    </m:r>
                    <m:r>
                      <a:rPr lang="en-US" b="0" i="1" smtClean="0">
                        <a:latin typeface="Cambria Math" charset="0"/>
                      </a:rPr>
                      <m:t> </m:t>
                    </m:r>
                    <m:r>
                      <a:rPr lang="en-US" b="0" i="1" smtClean="0">
                        <a:latin typeface="Cambria Math" charset="0"/>
                      </a:rPr>
                      <m:t>𝑓𝑒𝑎𝑡𝑢𝑟𝑒</m:t>
                    </m:r>
                    <m:r>
                      <a:rPr lang="en-US" b="0" i="1" smtClean="0">
                        <a:latin typeface="Cambria Math" charset="0"/>
                      </a:rPr>
                      <m:t> </m:t>
                    </m:r>
                    <m:r>
                      <a:rPr lang="en-US" b="0" i="1" smtClean="0">
                        <a:latin typeface="Cambria Math" charset="0"/>
                      </a:rPr>
                      <m:t>𝑖</m:t>
                    </m:r>
                  </m:oMath>
                </a14:m>
                <a:endParaRPr lang="en-US" b="0" dirty="0" smtClean="0"/>
              </a:p>
              <a:p>
                <a:pPr lvl="2"/>
                <a14:m>
                  <m:oMath xmlns:m="http://schemas.openxmlformats.org/officeDocument/2006/math">
                    <m:sSub>
                      <m:sSubPr>
                        <m:ctrlPr>
                          <a:rPr lang="en-US" b="0" i="1" smtClean="0">
                            <a:latin typeface="Cambria Math" charset="0"/>
                          </a:rPr>
                        </m:ctrlPr>
                      </m:sSubPr>
                      <m:e>
                        <m:r>
                          <a:rPr lang="en-US" b="0" i="1" smtClean="0">
                            <a:latin typeface="Cambria Math" charset="0"/>
                          </a:rPr>
                          <m:t>𝑤</m:t>
                        </m:r>
                      </m:e>
                      <m:sub>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𝑖</m:t>
                            </m:r>
                          </m:sub>
                        </m:sSub>
                      </m:sub>
                    </m:sSub>
                    <m:r>
                      <a:rPr lang="en-US" b="0" i="1" smtClean="0">
                        <a:latin typeface="Cambria Math" charset="0"/>
                      </a:rPr>
                      <m:t>= </m:t>
                    </m:r>
                    <m:sSub>
                      <m:sSubPr>
                        <m:ctrlPr>
                          <a:rPr lang="en-US" i="1">
                            <a:latin typeface="Cambria Math" charset="0"/>
                          </a:rPr>
                        </m:ctrlPr>
                      </m:sSubPr>
                      <m:e>
                        <m:r>
                          <a:rPr lang="en-US" b="0" i="1" smtClean="0">
                            <a:latin typeface="Cambria Math" charset="0"/>
                          </a:rPr>
                          <m:t>[</m:t>
                        </m:r>
                        <m:r>
                          <a:rPr lang="en-US" i="1">
                            <a:latin typeface="Cambria Math" charset="0"/>
                          </a:rPr>
                          <m:t>𝑤</m:t>
                        </m:r>
                      </m:e>
                      <m:sub>
                        <m:r>
                          <a:rPr lang="en-US" i="1">
                            <a:latin typeface="Cambria Math" charset="0"/>
                          </a:rPr>
                          <m:t>𝑖</m:t>
                        </m:r>
                      </m:sub>
                    </m:sSub>
                    <m: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𝑛</m:t>
                            </m:r>
                          </m:e>
                          <m:sub>
                            <m:r>
                              <a:rPr lang="en-US" b="0" i="1" smtClean="0">
                                <a:latin typeface="Cambria Math" charset="0"/>
                              </a:rPr>
                              <m:t>𝑖</m:t>
                            </m:r>
                          </m:sub>
                        </m:sSub>
                        <m:r>
                          <a:rPr lang="en-US" b="0" i="1" smtClean="0">
                            <a:latin typeface="Cambria Math" charset="0"/>
                          </a:rPr>
                          <m:t>−1</m:t>
                        </m:r>
                      </m:e>
                    </m:d>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sub>
                    </m:sSub>
                    <m:r>
                      <a:rPr lang="en-US" b="0" i="1" smtClean="0">
                        <a:latin typeface="Cambria Math" charset="0"/>
                      </a:rPr>
                      <m:t>−1]/</m:t>
                    </m:r>
                    <m:sSub>
                      <m:sSubPr>
                        <m:ctrlPr>
                          <a:rPr lang="en-US" i="1">
                            <a:latin typeface="Cambria Math" charset="0"/>
                          </a:rPr>
                        </m:ctrlPr>
                      </m:sSubPr>
                      <m:e>
                        <m:r>
                          <a:rPr lang="en-US" i="1">
                            <a:latin typeface="Cambria Math" charset="0"/>
                          </a:rPr>
                          <m:t>𝑛</m:t>
                        </m:r>
                      </m:e>
                      <m:sub>
                        <m:r>
                          <a:rPr lang="en-US" i="1">
                            <a:latin typeface="Cambria Math" charset="0"/>
                          </a:rPr>
                          <m:t>𝑖</m:t>
                        </m:r>
                      </m:sub>
                    </m:sSub>
                  </m:oMath>
                </a14:m>
                <a:endParaRPr lang="en-US" dirty="0" smtClean="0"/>
              </a:p>
              <a:p>
                <a:pPr lvl="2"/>
                <a:endParaRPr lang="en-US" dirty="0"/>
              </a:p>
              <a:p>
                <a:r>
                  <a:rPr lang="en-US" b="0" dirty="0" smtClean="0"/>
                  <a:t>Incremental calculation of classifier variance </a:t>
                </a:r>
                <a14:m>
                  <m:oMath xmlns:m="http://schemas.openxmlformats.org/officeDocument/2006/math">
                    <m:sSub>
                      <m:sSubPr>
                        <m:ctrlPr>
                          <a:rPr lang="en-US" b="0" i="1" smtClean="0">
                            <a:latin typeface="Cambria Math" charset="0"/>
                          </a:rPr>
                        </m:ctrlPr>
                      </m:sSubPr>
                      <m:e>
                        <m:r>
                          <a:rPr lang="en-US" b="0" i="1" smtClean="0">
                            <a:latin typeface="Cambria Math" charset="0"/>
                          </a:rPr>
                          <m:t>𝑤</m:t>
                        </m:r>
                      </m:e>
                      <m:sub>
                        <m:r>
                          <m:rPr>
                            <m:sty m:val="p"/>
                          </m:rPr>
                          <a:rPr lang="el-GR" b="0" i="1" smtClean="0">
                            <a:latin typeface="Cambria Math" charset="0"/>
                            <a:ea typeface="Cambria Math" charset="0"/>
                            <a:cs typeface="Cambria Math" charset="0"/>
                          </a:rPr>
                          <m:t>Σ</m:t>
                        </m:r>
                      </m:sub>
                    </m:sSub>
                  </m:oMath>
                </a14:m>
                <a:r>
                  <a:rPr lang="en-US" b="0" dirty="0" smtClean="0"/>
                  <a:t>:</a:t>
                </a:r>
              </a:p>
              <a:p>
                <a:pPr lvl="1"/>
                <a14:m>
                  <m:oMath xmlns:m="http://schemas.openxmlformats.org/officeDocument/2006/math">
                    <m:r>
                      <a:rPr lang="en-US" b="0" i="1" smtClean="0">
                        <a:latin typeface="Cambria Math" charset="0"/>
                      </a:rPr>
                      <m:t>𝑓𝑜𝑟</m:t>
                    </m:r>
                    <m:r>
                      <a:rPr lang="en-US" b="0" i="1" smtClean="0">
                        <a:latin typeface="Cambria Math" charset="0"/>
                      </a:rPr>
                      <m:t> </m:t>
                    </m:r>
                    <m:r>
                      <a:rPr lang="en-US" b="0" i="1" smtClean="0">
                        <a:latin typeface="Cambria Math" charset="0"/>
                      </a:rPr>
                      <m:t>𝑒𝑎𝑐h</m:t>
                    </m:r>
                    <m:r>
                      <a:rPr lang="en-US" b="0" i="1" smtClean="0">
                        <a:latin typeface="Cambria Math" charset="0"/>
                      </a:rPr>
                      <m:t> </m:t>
                    </m:r>
                    <m:r>
                      <a:rPr lang="en-US" b="0" i="1" smtClean="0">
                        <a:latin typeface="Cambria Math" charset="0"/>
                      </a:rPr>
                      <m:t>𝑐𝑙𝑎𝑠𝑠𝑖𝑓𝑖𝑒𝑟</m:t>
                    </m:r>
                    <m:r>
                      <a:rPr lang="en-US" b="0" i="1" smtClean="0">
                        <a:latin typeface="Cambria Math" charset="0"/>
                      </a:rPr>
                      <m:t> </m:t>
                    </m:r>
                    <m:r>
                      <a:rPr lang="en-US" b="0" i="1" smtClean="0">
                        <a:latin typeface="Cambria Math" charset="0"/>
                      </a:rPr>
                      <m:t>𝑤𝑒𝑖𝑔h𝑡</m:t>
                    </m:r>
                    <m:sSub>
                      <m:sSubPr>
                        <m:ctrlPr>
                          <a:rPr lang="en-US" i="1">
                            <a:latin typeface="Cambria Math" charset="0"/>
                          </a:rPr>
                        </m:ctrlPr>
                      </m:sSubPr>
                      <m:e>
                        <m:r>
                          <a:rPr lang="en-US" b="0" i="1" smtClean="0">
                            <a:latin typeface="Cambria Math" charset="0"/>
                          </a:rPr>
                          <m:t> </m:t>
                        </m:r>
                        <m:r>
                          <a:rPr lang="en-US" i="1">
                            <a:latin typeface="Cambria Math" charset="0"/>
                          </a:rPr>
                          <m:t>𝑤</m:t>
                        </m:r>
                      </m:e>
                      <m:sub>
                        <m:r>
                          <a:rPr lang="en-US" i="1">
                            <a:latin typeface="Cambria Math" charset="0"/>
                          </a:rPr>
                          <m:t>𝑖</m:t>
                        </m:r>
                      </m:sub>
                    </m:sSub>
                    <m:r>
                      <a:rPr lang="en-US" b="0" i="1" smtClean="0">
                        <a:latin typeface="Cambria Math" charset="0"/>
                      </a:rPr>
                      <m:t> </m:t>
                    </m:r>
                    <m:r>
                      <a:rPr lang="en-US" b="0" i="1" smtClean="0">
                        <a:latin typeface="Cambria Math" charset="0"/>
                      </a:rPr>
                      <m:t>𝑖𝑛</m:t>
                    </m:r>
                    <m:r>
                      <a:rPr lang="en-US" b="0" i="1" smtClean="0">
                        <a:latin typeface="Cambria Math" charset="0"/>
                      </a:rPr>
                      <m:t> </m:t>
                    </m:r>
                    <m:r>
                      <a:rPr lang="en-US" b="0" i="1" smtClean="0">
                        <a:latin typeface="Cambria Math" charset="0"/>
                      </a:rPr>
                      <m:t>𝑤</m:t>
                    </m:r>
                    <m:r>
                      <a:rPr lang="en-US" b="0" i="1" smtClean="0">
                        <a:latin typeface="Cambria Math" charset="0"/>
                      </a:rPr>
                      <m:t>:</m:t>
                    </m:r>
                  </m:oMath>
                </a14:m>
                <a:endParaRPr lang="en-US" b="0" dirty="0" smtClean="0"/>
              </a:p>
              <a:p>
                <a:pPr lvl="2"/>
                <a14:m>
                  <m:oMath xmlns:m="http://schemas.openxmlformats.org/officeDocument/2006/math">
                    <m:sSub>
                      <m:sSubPr>
                        <m:ctrlPr>
                          <a:rPr lang="en-US" i="1">
                            <a:latin typeface="Cambria Math" charset="0"/>
                          </a:rPr>
                        </m:ctrlPr>
                      </m:sSubPr>
                      <m:e>
                        <m:r>
                          <a:rPr lang="en-US" i="1">
                            <a:latin typeface="Cambria Math" charset="0"/>
                          </a:rPr>
                          <m:t>𝑛</m:t>
                        </m:r>
                      </m:e>
                      <m:sub>
                        <m:r>
                          <a:rPr lang="en-US" i="1">
                            <a:latin typeface="Cambria Math" charset="0"/>
                          </a:rPr>
                          <m:t>𝑖</m:t>
                        </m:r>
                      </m:sub>
                    </m:sSub>
                    <m:r>
                      <a:rPr lang="en-US">
                        <a:latin typeface="Cambria Math" charset="0"/>
                      </a:rPr>
                      <m:t>=</m:t>
                    </m:r>
                    <m:r>
                      <a:rPr lang="en-US" i="1">
                        <a:latin typeface="Cambria Math" charset="0"/>
                      </a:rPr>
                      <m:t>𝑛𝑢𝑚𝑏𝑒𝑟</m:t>
                    </m:r>
                    <m:r>
                      <a:rPr lang="en-US" i="1">
                        <a:latin typeface="Cambria Math" charset="0"/>
                      </a:rPr>
                      <m:t> </m:t>
                    </m:r>
                    <m:r>
                      <a:rPr lang="en-US" i="1">
                        <a:latin typeface="Cambria Math" charset="0"/>
                      </a:rPr>
                      <m:t>𝑜𝑓</m:t>
                    </m:r>
                    <m:r>
                      <a:rPr lang="en-US" i="1">
                        <a:latin typeface="Cambria Math" charset="0"/>
                      </a:rPr>
                      <m:t> </m:t>
                    </m:r>
                    <m:r>
                      <a:rPr lang="en-US" i="1">
                        <a:latin typeface="Cambria Math" charset="0"/>
                      </a:rPr>
                      <m:t>𝑜𝑐𝑐𝑢𝑟𝑟𝑒𝑛𝑐𝑒𝑠</m:t>
                    </m:r>
                    <m:r>
                      <a:rPr lang="en-US" i="1">
                        <a:latin typeface="Cambria Math" charset="0"/>
                      </a:rPr>
                      <m:t> </m:t>
                    </m:r>
                    <m:r>
                      <a:rPr lang="en-US" i="1">
                        <a:latin typeface="Cambria Math" charset="0"/>
                      </a:rPr>
                      <m:t>𝑓𝑜𝑟</m:t>
                    </m:r>
                    <m:r>
                      <a:rPr lang="en-US" i="1">
                        <a:latin typeface="Cambria Math" charset="0"/>
                      </a:rPr>
                      <m:t> </m:t>
                    </m:r>
                    <m:r>
                      <a:rPr lang="en-US" i="1">
                        <a:latin typeface="Cambria Math" charset="0"/>
                      </a:rPr>
                      <m:t>𝑓𝑒𝑎𝑡𝑢𝑟𝑒</m:t>
                    </m:r>
                    <m:r>
                      <a:rPr lang="en-US" i="1">
                        <a:latin typeface="Cambria Math" charset="0"/>
                      </a:rPr>
                      <m:t> </m:t>
                    </m:r>
                    <m:r>
                      <a:rPr lang="en-US" i="1">
                        <a:latin typeface="Cambria Math" charset="0"/>
                      </a:rPr>
                      <m:t>𝑖</m:t>
                    </m:r>
                  </m:oMath>
                </a14:m>
                <a:endParaRPr lang="en-US" b="0" dirty="0" smtClean="0"/>
              </a:p>
              <a:p>
                <a:pPr lvl="2"/>
                <a14:m>
                  <m:oMath xmlns:m="http://schemas.openxmlformats.org/officeDocument/2006/math">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smtClean="0">
                                <a:latin typeface="Cambria Math" charset="0"/>
                                <a:ea typeface="Cambria Math" charset="0"/>
                                <a:cs typeface="Cambria Math" charset="0"/>
                              </a:rPr>
                              <m:t>Σ</m:t>
                            </m:r>
                          </m:e>
                          <m:sub>
                            <m:r>
                              <a:rPr lang="en-US" i="1">
                                <a:latin typeface="Cambria Math" charset="0"/>
                              </a:rPr>
                              <m:t>𝑖</m:t>
                            </m:r>
                          </m:sub>
                        </m:sSub>
                      </m:sub>
                    </m:sSub>
                    <m:r>
                      <a:rPr lang="en-US" i="1" smtClean="0">
                        <a:latin typeface="Cambria Math" charset="0"/>
                      </a:rPr>
                      <m:t>=</m:t>
                    </m:r>
                    <m:r>
                      <a:rPr lang="en-US" b="0" i="1" smtClean="0">
                        <a:latin typeface="Cambria Math" charset="0"/>
                      </a:rPr>
                      <m:t> </m:t>
                    </m:r>
                    <m:f>
                      <m:fPr>
                        <m:ctrlPr>
                          <a:rPr lang="mr-IN" b="0" i="1" smtClean="0">
                            <a:latin typeface="Cambria Math" charset="0"/>
                          </a:rPr>
                        </m:ctrlPr>
                      </m:fPr>
                      <m:num>
                        <m:sSub>
                          <m:sSubPr>
                            <m:ctrlPr>
                              <a:rPr lang="en-US" i="1">
                                <a:latin typeface="Cambria Math" charset="0"/>
                              </a:rPr>
                            </m:ctrlPr>
                          </m:sSubPr>
                          <m:e>
                            <m:r>
                              <a:rPr lang="en-US" i="1">
                                <a:latin typeface="Cambria Math" charset="0"/>
                              </a:rPr>
                              <m:t>𝑛</m:t>
                            </m:r>
                          </m:e>
                          <m:sub>
                            <m:r>
                              <a:rPr lang="en-US" i="1">
                                <a:latin typeface="Cambria Math" charset="0"/>
                              </a:rPr>
                              <m:t>𝑖</m:t>
                            </m:r>
                          </m:sub>
                        </m:sSub>
                        <m:r>
                          <a:rPr lang="en-US" b="0" i="1" smtClean="0">
                            <a:latin typeface="Cambria Math" charset="0"/>
                          </a:rPr>
                          <m:t>−2</m:t>
                        </m:r>
                      </m:num>
                      <m:den>
                        <m:sSub>
                          <m:sSubPr>
                            <m:ctrlPr>
                              <a:rPr lang="en-US" i="1">
                                <a:latin typeface="Cambria Math" charset="0"/>
                              </a:rPr>
                            </m:ctrlPr>
                          </m:sSubPr>
                          <m:e>
                            <m:r>
                              <a:rPr lang="en-US" i="1">
                                <a:latin typeface="Cambria Math" charset="0"/>
                              </a:rPr>
                              <m:t>𝑛</m:t>
                            </m:r>
                          </m:e>
                          <m:sub>
                            <m:r>
                              <a:rPr lang="en-US" i="1">
                                <a:latin typeface="Cambria Math" charset="0"/>
                              </a:rPr>
                              <m:t>𝑖</m:t>
                            </m:r>
                          </m:sub>
                        </m:sSub>
                        <m:r>
                          <a:rPr lang="en-US" b="0" i="1" smtClean="0">
                            <a:latin typeface="Cambria Math" charset="0"/>
                          </a:rPr>
                          <m:t>−1</m:t>
                        </m:r>
                      </m:den>
                    </m:f>
                    <m:sSub>
                      <m:sSubPr>
                        <m:ctrlPr>
                          <a:rPr lang="en-US" i="1">
                            <a:latin typeface="Cambria Math" charset="0"/>
                          </a:rPr>
                        </m:ctrlPr>
                      </m:sSubPr>
                      <m:e>
                        <m:r>
                          <a:rPr lang="en-US" b="0" i="1" smtClean="0">
                            <a:latin typeface="Cambria Math" charset="0"/>
                          </a:rPr>
                          <m:t> </m:t>
                        </m:r>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r>
                              <a:rPr lang="en-US" b="0" i="1" smtClean="0">
                                <a:latin typeface="Cambria Math" charset="0"/>
                              </a:rPr>
                              <m:t>−1</m:t>
                            </m:r>
                          </m:sub>
                        </m:sSub>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b>
                          <m:sSubPr>
                            <m:ctrlPr>
                              <a:rPr lang="en-US" i="1">
                                <a:latin typeface="Cambria Math" charset="0"/>
                              </a:rPr>
                            </m:ctrlPr>
                          </m:sSubPr>
                          <m:e>
                            <m:r>
                              <a:rPr lang="en-US" i="1">
                                <a:latin typeface="Cambria Math" charset="0"/>
                              </a:rPr>
                              <m:t>𝑛</m:t>
                            </m:r>
                          </m:e>
                          <m:sub>
                            <m:r>
                              <a:rPr lang="en-US" i="1">
                                <a:latin typeface="Cambria Math" charset="0"/>
                              </a:rPr>
                              <m:t>𝑖</m:t>
                            </m:r>
                          </m:sub>
                        </m:sSub>
                      </m:den>
                    </m:f>
                    <m:r>
                      <a:rPr lang="en-US" b="0" i="1" smtClean="0">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r>
                              <a:rPr lang="en-US" b="0" i="1" smtClean="0">
                                <a:latin typeface="Cambria Math" charset="0"/>
                              </a:rPr>
                              <m:t>−1</m:t>
                            </m:r>
                          </m:sub>
                        </m:sSub>
                      </m:sub>
                    </m:sSub>
                    <m:r>
                      <a:rPr lang="en-US" b="0" i="1" smtClean="0">
                        <a:latin typeface="Cambria Math" charset="0"/>
                      </a:rPr>
                      <m:t>)</m:t>
                    </m:r>
                  </m:oMath>
                </a14:m>
                <a:endParaRPr lang="en-US" b="0" dirty="0" smtClean="0"/>
              </a:p>
              <a:p>
                <a:pPr lvl="2"/>
                <a:endParaRPr lang="en-US" b="0" dirty="0" smtClean="0"/>
              </a:p>
              <a:p>
                <a:pPr lvl="1"/>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28" t="-2801" b="-6863"/>
                </a:stretch>
              </a:blipFill>
            </p:spPr>
            <p:txBody>
              <a:bodyPr/>
              <a:lstStyle/>
              <a:p>
                <a:r>
                  <a:rPr lang="en-US">
                    <a:noFill/>
                  </a:rPr>
                  <a:t> </a:t>
                </a:r>
              </a:p>
            </p:txBody>
          </p:sp>
        </mc:Fallback>
      </mc:AlternateContent>
      <p:sp>
        <p:nvSpPr>
          <p:cNvPr id="4" name="Footer Placeholder 3"/>
          <p:cNvSpPr>
            <a:spLocks noGrp="1"/>
          </p:cNvSpPr>
          <p:nvPr>
            <p:ph type="ftr" sz="quarter" idx="11"/>
          </p:nvPr>
        </p:nvSpPr>
        <p: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16</a:t>
            </a:fld>
            <a:endParaRPr lang="en-US" dirty="0"/>
          </a:p>
        </p:txBody>
      </p:sp>
    </p:spTree>
    <p:extLst>
      <p:ext uri="{BB962C8B-B14F-4D97-AF65-F5344CB8AC3E}">
        <p14:creationId xmlns:p14="http://schemas.microsoft.com/office/powerpoint/2010/main" val="151807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Proof of incremental variance calculation:</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r>
                      <a:rPr lang="en-US" b="0" i="1" smtClean="0">
                        <a:latin typeface="Cambria Math" charset="0"/>
                      </a:rPr>
                      <m:t>= </m:t>
                    </m:r>
                    <m:f>
                      <m:fPr>
                        <m:ctrlPr>
                          <a:rPr lang="mr-IN" b="0" i="1" smtClean="0">
                            <a:latin typeface="Cambria Math" charset="0"/>
                          </a:rPr>
                        </m:ctrlPr>
                      </m:fPr>
                      <m:num>
                        <m:nary>
                          <m:naryPr>
                            <m:chr m:val="∑"/>
                            <m:limLoc m:val="subSup"/>
                            <m:ctrlPr>
                              <a:rPr lang="is-IS" b="0" i="1" smtClean="0">
                                <a:latin typeface="Cambria Math" charset="0"/>
                              </a:rPr>
                            </m:ctrlPr>
                          </m:naryPr>
                          <m:sub>
                            <m:r>
                              <m:rPr>
                                <m:brk m:alnAt="25"/>
                              </m:rPr>
                              <a:rPr lang="en-US" b="0" i="1" smtClean="0">
                                <a:latin typeface="Cambria Math" charset="0"/>
                              </a:rPr>
                              <m:t>𝑗</m:t>
                            </m:r>
                            <m:r>
                              <a:rPr lang="en-US" b="0" i="1" smtClean="0">
                                <a:latin typeface="Cambria Math" charset="0"/>
                              </a:rPr>
                              <m:t>=1</m:t>
                            </m:r>
                          </m:sub>
                          <m:sup>
                            <m:r>
                              <a:rPr lang="en-US" b="0" i="1" smtClean="0">
                                <a:latin typeface="Cambria Math" charset="0"/>
                              </a:rPr>
                              <m:t>𝑖</m:t>
                            </m:r>
                          </m:sup>
                          <m:e>
                            <m:sSup>
                              <m:sSupPr>
                                <m:ctrlPr>
                                  <a:rPr lang="is-IS" b="0" i="1" smtClean="0">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i="1">
                                    <a:latin typeface="Cambria Math" charset="0"/>
                                  </a:rPr>
                                  <m:t>)</m:t>
                                </m:r>
                              </m:e>
                              <m:sup>
                                <m:r>
                                  <a:rPr lang="en-US" b="0" i="1" smtClean="0">
                                    <a:latin typeface="Cambria Math" charset="0"/>
                                  </a:rPr>
                                  <m:t>2</m:t>
                                </m:r>
                              </m:sup>
                            </m:sSup>
                            <m:r>
                              <a:rPr lang="en-US" b="0" i="1" smtClean="0">
                                <a:latin typeface="Cambria Math" charset="0"/>
                              </a:rPr>
                              <m:t> </m:t>
                            </m:r>
                          </m:e>
                        </m:nary>
                      </m:num>
                      <m:den>
                        <m:r>
                          <a:rPr lang="en-US" b="0" i="1" smtClean="0">
                            <a:latin typeface="Cambria Math" charset="0"/>
                          </a:rPr>
                          <m:t>𝑖</m:t>
                        </m:r>
                        <m:r>
                          <a:rPr lang="en-US" b="0" i="1" smtClean="0">
                            <a:latin typeface="Cambria Math" charset="0"/>
                          </a:rPr>
                          <m:t>−1</m:t>
                        </m:r>
                      </m:den>
                    </m:f>
                    <m:r>
                      <a:rPr lang="en-US" b="0" i="0" smtClean="0">
                        <a:latin typeface="Cambria Math" charset="0"/>
                      </a:rPr>
                      <m:t>=</m:t>
                    </m:r>
                    <m:f>
                      <m:fPr>
                        <m:ctrlPr>
                          <a:rPr lang="mr-IN" i="1">
                            <a:latin typeface="Cambria Math" charset="0"/>
                          </a:rPr>
                        </m:ctrlPr>
                      </m:fPr>
                      <m:num>
                        <m:nary>
                          <m:naryPr>
                            <m:chr m:val="∑"/>
                            <m:limLoc m:val="subSup"/>
                            <m:ctrlPr>
                              <a:rPr lang="is-IS" i="1">
                                <a:latin typeface="Cambria Math" charset="0"/>
                              </a:rPr>
                            </m:ctrlPr>
                          </m:naryPr>
                          <m:sub>
                            <m:r>
                              <m:rPr>
                                <m:brk m:alnAt="25"/>
                              </m:rPr>
                              <a:rPr lang="en-US" i="1">
                                <a:latin typeface="Cambria Math" charset="0"/>
                              </a:rPr>
                              <m:t>𝑗</m:t>
                            </m:r>
                            <m:r>
                              <a:rPr lang="en-US" i="1">
                                <a:latin typeface="Cambria Math" charset="0"/>
                              </a:rPr>
                              <m:t>=1</m:t>
                            </m:r>
                          </m:sub>
                          <m:sup>
                            <m:r>
                              <a:rPr lang="en-US" b="0" i="1" smtClean="0">
                                <a:latin typeface="Cambria Math" charset="0"/>
                              </a:rPr>
                              <m:t>𝑖</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b="0" i="1" smtClean="0">
                                        <a:latin typeface="Cambria Math" charset="0"/>
                                      </a:rPr>
                                      <m:t> </m:t>
                                    </m:r>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r>
                                  <a:rPr lang="en-US" i="1">
                                    <a:latin typeface="Cambria Math" charset="0"/>
                                  </a:rPr>
                                  <m:t>+</m:t>
                                </m:r>
                                <m:sSub>
                                  <m:sSubPr>
                                    <m:ctrlPr>
                                      <a:rPr lang="en-US" i="1" smtClean="0">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i="1">
                                    <a:latin typeface="Cambria Math" charset="0"/>
                                  </a:rPr>
                                  <m:t>)</m:t>
                                </m:r>
                              </m:e>
                              <m:sup>
                                <m:r>
                                  <a:rPr lang="en-US" i="1">
                                    <a:latin typeface="Cambria Math" charset="0"/>
                                  </a:rPr>
                                  <m:t>2</m:t>
                                </m:r>
                              </m:sup>
                            </m:sSup>
                            <m:r>
                              <a:rPr lang="en-US" i="1">
                                <a:latin typeface="Cambria Math" charset="0"/>
                              </a:rPr>
                              <m:t> </m:t>
                            </m:r>
                          </m:e>
                        </m:nary>
                      </m:num>
                      <m:den>
                        <m:r>
                          <a:rPr lang="en-US" b="0" i="1" smtClean="0">
                            <a:latin typeface="Cambria Math" charset="0"/>
                          </a:rPr>
                          <m:t>𝑖</m:t>
                        </m:r>
                        <m:r>
                          <a:rPr lang="en-US" i="1">
                            <a:latin typeface="Cambria Math" charset="0"/>
                          </a:rPr>
                          <m:t>−1</m:t>
                        </m:r>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r>
                      <a:rPr lang="en-US" b="0" i="0" smtClean="0">
                        <a:latin typeface="Cambria Math" charset="0"/>
                      </a:rPr>
                      <m:t>=</m:t>
                    </m:r>
                    <m:f>
                      <m:fPr>
                        <m:ctrlPr>
                          <a:rPr lang="mr-IN" i="1">
                            <a:latin typeface="Cambria Math" charset="0"/>
                          </a:rPr>
                        </m:ctrlPr>
                      </m:fPr>
                      <m:num>
                        <m:d>
                          <m:dPr>
                            <m:ctrlPr>
                              <a:rPr lang="en-US" b="0" i="1" smtClean="0">
                                <a:latin typeface="Cambria Math" charset="0"/>
                              </a:rPr>
                            </m:ctrlPr>
                          </m:dPr>
                          <m:e>
                            <m:r>
                              <a:rPr lang="en-US" b="0" i="1" smtClean="0">
                                <a:latin typeface="Cambria Math" charset="0"/>
                              </a:rPr>
                              <m:t>𝑖</m:t>
                            </m:r>
                            <m:r>
                              <a:rPr lang="en-US" b="0" i="1" smtClean="0">
                                <a:latin typeface="Cambria Math" charset="0"/>
                              </a:rPr>
                              <m:t>−2</m:t>
                            </m:r>
                          </m:e>
                        </m:d>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r>
                              <a:rPr lang="en-US" b="0" i="1" smtClean="0">
                                <a:latin typeface="Cambria Math" charset="0"/>
                              </a:rPr>
                              <m:t>−1</m:t>
                            </m:r>
                          </m:sub>
                          <m:sup>
                            <m:r>
                              <a:rPr lang="en-US" i="1">
                                <a:latin typeface="Cambria Math" charset="0"/>
                              </a:rPr>
                              <m:t>2</m:t>
                            </m:r>
                          </m:sup>
                        </m:sSubSup>
                        <m:r>
                          <a:rPr lang="en-US" b="0" i="1" smtClean="0">
                            <a:latin typeface="Cambria Math" charset="0"/>
                          </a:rPr>
                          <m:t>+</m:t>
                        </m:r>
                        <m:d>
                          <m:dPr>
                            <m:ctrlPr>
                              <a:rPr lang="en-US" b="0" i="1" smtClean="0">
                                <a:latin typeface="Cambria Math" charset="0"/>
                              </a:rPr>
                            </m:ctrlPr>
                          </m:dPr>
                          <m:e>
                            <m:r>
                              <a:rPr lang="en-US" b="0" i="1" smtClean="0">
                                <a:latin typeface="Cambria Math" charset="0"/>
                              </a:rPr>
                              <m:t>𝑖</m:t>
                            </m:r>
                            <m:r>
                              <a:rPr lang="en-US" b="0" i="1" smtClean="0">
                                <a:latin typeface="Cambria Math" charset="0"/>
                              </a:rPr>
                              <m:t>−1</m:t>
                            </m:r>
                          </m:e>
                        </m:d>
                        <m:sSup>
                          <m:sSupPr>
                            <m:ctrlPr>
                              <a:rPr lang="en-US" b="0" i="1" smtClean="0">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e>
                            </m:d>
                          </m:e>
                          <m:sup>
                            <m:r>
                              <a:rPr lang="en-US" b="0" i="1" smtClean="0">
                                <a:latin typeface="Cambria Math" charset="0"/>
                              </a:rPr>
                              <m:t>2</m:t>
                            </m:r>
                          </m:sup>
                        </m:sSup>
                        <m:r>
                          <a:rPr lang="en-US" b="0" i="1" smtClean="0">
                            <a:latin typeface="Cambria Math" charset="0"/>
                          </a:rPr>
                          <m:t>+2</m:t>
                        </m:r>
                        <m:nary>
                          <m:naryPr>
                            <m:chr m:val="∑"/>
                            <m:limLoc m:val="subSup"/>
                            <m:ctrlPr>
                              <a:rPr lang="is-IS" i="1" smtClean="0">
                                <a:latin typeface="Cambria Math" charset="0"/>
                              </a:rPr>
                            </m:ctrlPr>
                          </m:naryPr>
                          <m:sub>
                            <m:r>
                              <m:rPr>
                                <m:brk m:alnAt="25"/>
                              </m:rPr>
                              <a:rPr lang="en-US" i="1">
                                <a:latin typeface="Cambria Math" charset="0"/>
                              </a:rPr>
                              <m:t>𝑗</m:t>
                            </m:r>
                            <m:r>
                              <a:rPr lang="en-US" i="1">
                                <a:latin typeface="Cambria Math" charset="0"/>
                              </a:rPr>
                              <m:t>=1</m:t>
                            </m:r>
                          </m:sub>
                          <m:sup>
                            <m:r>
                              <a:rPr lang="en-US" b="0" i="1" smtClean="0">
                                <a:latin typeface="Cambria Math" charset="0"/>
                              </a:rPr>
                              <m:t>𝑖</m:t>
                            </m:r>
                            <m:r>
                              <a:rPr lang="en-US" b="0" i="1" smtClean="0">
                                <a:latin typeface="Cambria Math" charset="0"/>
                              </a:rPr>
                              <m:t>−1</m:t>
                            </m:r>
                          </m:sup>
                          <m:e>
                            <m:d>
                              <m:dPr>
                                <m:ctrlPr>
                                  <a:rPr lang="en-US" i="1">
                                    <a:latin typeface="Cambria Math" charset="0"/>
                                  </a:rPr>
                                </m:ctrlPr>
                              </m:dPr>
                              <m:e>
                                <m:sSub>
                                  <m:sSubPr>
                                    <m:ctrlPr>
                                      <a:rPr lang="en-US" i="1">
                                        <a:latin typeface="Cambria Math" charset="0"/>
                                      </a:rPr>
                                    </m:ctrlPr>
                                  </m:sSubPr>
                                  <m:e>
                                    <m:r>
                                      <a:rPr lang="en-US" i="1">
                                        <a:latin typeface="Cambria Math" charset="0"/>
                                      </a:rPr>
                                      <m:t>𝑤</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e>
                            </m:d>
                            <m:d>
                              <m:dPr>
                                <m:ctrlPr>
                                  <a:rPr lang="en-US"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e>
                            </m:d>
                            <m:r>
                              <a:rPr lang="en-US" b="0" i="1" smtClean="0">
                                <a:latin typeface="Cambria Math" charset="0"/>
                              </a:rPr>
                              <m:t>+</m:t>
                            </m:r>
                            <m:sSup>
                              <m:sSupPr>
                                <m:ctrlPr>
                                  <a:rPr lang="en-US" b="0" i="1" smtClean="0">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i="1">
                                    <a:latin typeface="Cambria Math" charset="0"/>
                                  </a:rPr>
                                  <m:t>)</m:t>
                                </m:r>
                              </m:e>
                              <m:sup>
                                <m:r>
                                  <a:rPr lang="en-US" b="0" i="1" smtClean="0">
                                    <a:latin typeface="Cambria Math" charset="0"/>
                                  </a:rPr>
                                  <m:t>2</m:t>
                                </m:r>
                              </m:sup>
                            </m:sSup>
                          </m:e>
                        </m:nary>
                      </m:num>
                      <m:den>
                        <m:r>
                          <a:rPr lang="en-US" b="0" i="1" smtClean="0">
                            <a:latin typeface="Cambria Math" charset="0"/>
                          </a:rPr>
                          <m:t>𝑖</m:t>
                        </m:r>
                        <m:r>
                          <a:rPr lang="en-US" i="1">
                            <a:latin typeface="Cambria Math" charset="0"/>
                          </a:rPr>
                          <m:t>−1</m:t>
                        </m:r>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r>
                      <a:rPr lang="en-US">
                        <a:latin typeface="Cambria Math" charset="0"/>
                      </a:rPr>
                      <m:t>=</m:t>
                    </m:r>
                    <m:f>
                      <m:fPr>
                        <m:ctrlPr>
                          <a:rPr lang="mr-IN" i="1">
                            <a:latin typeface="Cambria Math" charset="0"/>
                          </a:rPr>
                        </m:ctrlPr>
                      </m:fPr>
                      <m:num>
                        <m:d>
                          <m:dPr>
                            <m:ctrlPr>
                              <a:rPr lang="en-US" i="1">
                                <a:latin typeface="Cambria Math" charset="0"/>
                              </a:rPr>
                            </m:ctrlPr>
                          </m:dPr>
                          <m:e>
                            <m:r>
                              <a:rPr lang="en-US" b="0" i="1" smtClean="0">
                                <a:latin typeface="Cambria Math" charset="0"/>
                              </a:rPr>
                              <m:t>𝑖</m:t>
                            </m:r>
                            <m:r>
                              <a:rPr lang="en-US" i="1">
                                <a:latin typeface="Cambria Math" charset="0"/>
                              </a:rPr>
                              <m:t>−2</m:t>
                            </m:r>
                          </m:e>
                        </m:d>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r>
                              <a:rPr lang="en-US" i="1">
                                <a:latin typeface="Cambria Math" charset="0"/>
                              </a:rPr>
                              <m:t>−1</m:t>
                            </m:r>
                          </m:sub>
                          <m:sup>
                            <m:r>
                              <a:rPr lang="en-US" i="1">
                                <a:latin typeface="Cambria Math" charset="0"/>
                              </a:rPr>
                              <m:t>2</m:t>
                            </m:r>
                          </m:sup>
                        </m:sSubSup>
                        <m:r>
                          <a:rPr lang="en-US" i="1">
                            <a:latin typeface="Cambria Math" charset="0"/>
                          </a:rPr>
                          <m:t>+</m:t>
                        </m:r>
                        <m:d>
                          <m:dPr>
                            <m:ctrlPr>
                              <a:rPr lang="en-US" i="1">
                                <a:latin typeface="Cambria Math" charset="0"/>
                              </a:rPr>
                            </m:ctrlPr>
                          </m:dPr>
                          <m:e>
                            <m:r>
                              <a:rPr lang="en-US" b="0" i="1" smtClean="0">
                                <a:latin typeface="Cambria Math" charset="0"/>
                              </a:rPr>
                              <m:t>𝑖</m:t>
                            </m:r>
                            <m:r>
                              <a:rPr lang="en-US" i="1">
                                <a:latin typeface="Cambria Math" charset="0"/>
                              </a:rPr>
                              <m:t>−1</m:t>
                            </m:r>
                          </m:e>
                        </m:d>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e>
                            </m:d>
                          </m:e>
                          <m:sup>
                            <m:r>
                              <a:rPr lang="en-US" i="1">
                                <a:latin typeface="Cambria Math" charset="0"/>
                              </a:rPr>
                              <m:t>2</m:t>
                            </m:r>
                          </m:sup>
                        </m:sSup>
                        <m:r>
                          <a:rPr lang="en-US" i="1">
                            <a:latin typeface="Cambria Math" charset="0"/>
                          </a:rPr>
                          <m:t>+</m:t>
                        </m:r>
                        <m:sSup>
                          <m:sSupPr>
                            <m:ctrlPr>
                              <a:rPr lang="en-US" i="1">
                                <a:latin typeface="Cambria Math" charset="0"/>
                              </a:rPr>
                            </m:ctrlPr>
                          </m:sSupPr>
                          <m:e>
                            <m:r>
                              <a:rPr lang="en-US" i="1">
                                <a:latin typeface="Cambria Math" charset="0"/>
                              </a:rPr>
                              <m:t>(</m:t>
                            </m:r>
                            <m:sSub>
                              <m:sSubPr>
                                <m:ctrlPr>
                                  <a:rPr lang="en-US" i="1">
                                    <a:latin typeface="Cambria Math" charset="0"/>
                                  </a:rPr>
                                </m:ctrlPr>
                              </m:sSubPr>
                              <m:e>
                                <m:r>
                                  <a:rPr lang="en-US" i="1" smtClean="0">
                                    <a:latin typeface="Cambria Math" charset="0"/>
                                  </a:rPr>
                                  <m:t>𝑤</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rPr>
                                  <m:t>𝑖</m:t>
                                </m:r>
                              </m:sub>
                            </m:sSub>
                            <m:r>
                              <a:rPr lang="en-US" i="1">
                                <a:latin typeface="Cambria Math" charset="0"/>
                              </a:rPr>
                              <m:t>)</m:t>
                            </m:r>
                          </m:e>
                          <m:sup>
                            <m:r>
                              <a:rPr lang="en-US" i="1">
                                <a:latin typeface="Cambria Math" charset="0"/>
                              </a:rPr>
                              <m:t>2</m:t>
                            </m:r>
                          </m:sup>
                        </m:sSup>
                      </m:num>
                      <m:den>
                        <m:r>
                          <a:rPr lang="en-US" b="0" i="1" smtClean="0">
                            <a:latin typeface="Cambria Math" charset="0"/>
                          </a:rPr>
                          <m:t>𝑖</m:t>
                        </m:r>
                        <m:r>
                          <a:rPr lang="en-US" i="1">
                            <a:latin typeface="Cambria Math" charset="0"/>
                          </a:rPr>
                          <m:t>−1</m:t>
                        </m:r>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r>
                      <a:rPr lang="en-US">
                        <a:latin typeface="Cambria Math" charset="0"/>
                      </a:rPr>
                      <m:t>=</m:t>
                    </m:r>
                    <m:f>
                      <m:fPr>
                        <m:ctrlPr>
                          <a:rPr lang="mr-IN" i="1">
                            <a:latin typeface="Cambria Math" charset="0"/>
                          </a:rPr>
                        </m:ctrlPr>
                      </m:fPr>
                      <m:num>
                        <m:d>
                          <m:dPr>
                            <m:ctrlPr>
                              <a:rPr lang="en-US" i="1">
                                <a:latin typeface="Cambria Math" charset="0"/>
                              </a:rPr>
                            </m:ctrlPr>
                          </m:dPr>
                          <m:e>
                            <m:r>
                              <a:rPr lang="en-US" b="0" i="1" smtClean="0">
                                <a:latin typeface="Cambria Math" charset="0"/>
                              </a:rPr>
                              <m:t>𝑖</m:t>
                            </m:r>
                            <m:r>
                              <a:rPr lang="en-US" i="1">
                                <a:latin typeface="Cambria Math" charset="0"/>
                              </a:rPr>
                              <m:t>−2</m:t>
                            </m:r>
                          </m:e>
                        </m:d>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r>
                              <a:rPr lang="en-US" i="1">
                                <a:latin typeface="Cambria Math" charset="0"/>
                              </a:rPr>
                              <m:t>−1</m:t>
                            </m:r>
                          </m:sub>
                          <m:sup>
                            <m:r>
                              <a:rPr lang="en-US" i="1">
                                <a:latin typeface="Cambria Math" charset="0"/>
                              </a:rPr>
                              <m:t>2</m:t>
                            </m:r>
                          </m:sup>
                        </m:sSubSup>
                      </m:num>
                      <m:den>
                        <m:r>
                          <a:rPr lang="en-US" b="0" i="1" smtClean="0">
                            <a:latin typeface="Cambria Math" charset="0"/>
                          </a:rPr>
                          <m:t>𝑖</m:t>
                        </m:r>
                        <m:r>
                          <a:rPr lang="en-US" i="1">
                            <a:latin typeface="Cambria Math" charset="0"/>
                          </a:rPr>
                          <m:t>−1</m:t>
                        </m:r>
                      </m:den>
                    </m:f>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𝑖</m:t>
                        </m:r>
                      </m:den>
                    </m:f>
                    <m:sSup>
                      <m:sSupPr>
                        <m:ctrlPr>
                          <a:rPr lang="mr-IN" b="0" i="1" smtClean="0">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ea typeface="Cambria Math" charset="0"/>
                                <a:cs typeface="Cambria Math" charset="0"/>
                              </a:rPr>
                              <m:t>𝜇</m:t>
                            </m:r>
                          </m:e>
                          <m:sub>
                            <m:r>
                              <a:rPr lang="en-US" i="1">
                                <a:latin typeface="Cambria Math" charset="0"/>
                              </a:rPr>
                              <m:t>𝑖</m:t>
                            </m:r>
                            <m:r>
                              <a:rPr lang="en-US" i="1">
                                <a:latin typeface="Cambria Math" charset="0"/>
                              </a:rPr>
                              <m:t>−1</m:t>
                            </m:r>
                          </m:sub>
                        </m:sSub>
                        <m:r>
                          <a:rPr lang="en-US" i="1">
                            <a:latin typeface="Cambria Math" charset="0"/>
                          </a:rPr>
                          <m:t>)</m:t>
                        </m:r>
                      </m:e>
                      <m:sup>
                        <m:r>
                          <a:rPr lang="en-US" b="0" i="1" smtClean="0">
                            <a:latin typeface="Cambria Math" charset="0"/>
                          </a:rPr>
                          <m:t>2</m:t>
                        </m:r>
                      </m:sup>
                    </m:sSup>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17</a:t>
            </a:fld>
            <a:endParaRPr lang="en-US"/>
          </a:p>
        </p:txBody>
      </p:sp>
    </p:spTree>
    <p:extLst>
      <p:ext uri="{BB962C8B-B14F-4D97-AF65-F5344CB8AC3E}">
        <p14:creationId xmlns:p14="http://schemas.microsoft.com/office/powerpoint/2010/main" val="1843471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b="1" dirty="0" smtClean="0"/>
                  <a:t>Adaptive Scaled Loss: </a:t>
                </a:r>
                <a14:m>
                  <m:oMath xmlns:m="http://schemas.openxmlformats.org/officeDocument/2006/math">
                    <m:r>
                      <a:rPr lang="en-US" i="1">
                        <a:solidFill>
                          <a:srgbClr val="C00000"/>
                        </a:solidFill>
                        <a:latin typeface="Cambria Math" charset="0"/>
                        <a:ea typeface="Cambria Math" charset="0"/>
                        <a:cs typeface="Cambria Math" charset="0"/>
                      </a:rPr>
                      <m:t>𝛾</m:t>
                    </m:r>
                  </m:oMath>
                </a14:m>
                <a:r>
                  <a:rPr lang="en-US" b="1" dirty="0" smtClean="0"/>
                  <a:t>  </a:t>
                </a:r>
                <a:endParaRPr lang="en-US"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Averaged sum of weight variances introduced by instance </a:t>
                </a:r>
                <a14:m>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at iteration </a:t>
                </a:r>
                <a14:m>
                  <m:oMath xmlns:m="http://schemas.openxmlformats.org/officeDocument/2006/math">
                    <m:r>
                      <a:rPr lang="en-US" b="0" i="1" smtClean="0">
                        <a:latin typeface="Cambria Math" charset="0"/>
                      </a:rPr>
                      <m:t>𝑖</m:t>
                    </m:r>
                  </m:oMath>
                </a14:m>
                <a:r>
                  <a:rPr lang="en-US" dirty="0" smtClean="0"/>
                  <a:t>, where weight variance vector is </a:t>
                </a:r>
                <a14:m>
                  <m:oMath xmlns:m="http://schemas.openxmlformats.org/officeDocument/2006/math">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sub>
                        </m:sSub>
                      </m:sub>
                    </m:sSub>
                  </m:oMath>
                </a14:m>
                <a:r>
                  <a:rPr lang="en-US" dirty="0" smtClean="0"/>
                  <a:t>:</a:t>
                </a:r>
              </a:p>
              <a:p>
                <a:pPr lvl="1"/>
                <a:r>
                  <a:rPr lang="en-US" dirty="0" smtClean="0"/>
                  <a:t>Normalize </a:t>
                </a:r>
                <a14:m>
                  <m:oMath xmlns:m="http://schemas.openxmlformats.org/officeDocument/2006/math">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sub>
                        </m:sSub>
                      </m:sub>
                    </m:sSub>
                  </m:oMath>
                </a14:m>
                <a:endParaRPr lang="en-US" dirty="0" smtClean="0"/>
              </a:p>
              <a:p>
                <a:pPr lvl="1"/>
                <a:r>
                  <a:rPr lang="en-US" dirty="0" smtClean="0"/>
                  <a:t> </a:t>
                </a:r>
                <a14:m>
                  <m:oMath xmlns:m="http://schemas.openxmlformats.org/officeDocument/2006/math">
                    <m:r>
                      <a:rPr lang="mr-IN" i="1" smtClean="0">
                        <a:latin typeface="Cambria Math" charset="0"/>
                      </a:rPr>
                      <m:t>𝑓</m:t>
                    </m:r>
                    <m:d>
                      <m:dPr>
                        <m:ctrlPr>
                          <a:rPr lang="mr-IN"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e>
                    </m:d>
                    <m:r>
                      <a:rPr lang="mr-IN" i="1" smtClean="0">
                        <a:latin typeface="Cambria Math" charset="0"/>
                      </a:rPr>
                      <m:t>=</m:t>
                    </m:r>
                    <m:r>
                      <a:rPr lang="en-US" b="0" i="1" smtClean="0">
                        <a:latin typeface="Cambria Math" charset="0"/>
                      </a:rPr>
                      <m:t>𝑓𝑜𝑟</m:t>
                    </m:r>
                    <m:r>
                      <a:rPr lang="en-US" b="0" i="1" smtClean="0">
                        <a:latin typeface="Cambria Math" charset="0"/>
                      </a:rPr>
                      <m:t> </m:t>
                    </m:r>
                    <m:r>
                      <a:rPr lang="en-US" b="0" i="1" smtClean="0">
                        <a:latin typeface="Cambria Math" charset="0"/>
                      </a:rPr>
                      <m:t>𝑎𝑙𝑙</m:t>
                    </m:r>
                    <m:r>
                      <a:rPr lang="en-US" b="0" i="1" smtClean="0">
                        <a:latin typeface="Cambria Math" charset="0"/>
                      </a:rPr>
                      <m:t> </m:t>
                    </m:r>
                    <m:r>
                      <a:rPr lang="en-US" b="0" i="1" smtClean="0">
                        <a:latin typeface="Cambria Math" charset="0"/>
                      </a:rPr>
                      <m:t>𝑒𝑙𝑒𝑚𝑒𝑛𝑡</m:t>
                    </m:r>
                    <m:r>
                      <a:rPr lang="en-US" b="0" i="1" smtClean="0">
                        <a:latin typeface="Cambria Math" charset="0"/>
                      </a:rPr>
                      <m:t> </m:t>
                    </m:r>
                    <m:r>
                      <a:rPr lang="en-US" b="0" i="1" smtClean="0">
                        <a:latin typeface="Cambria Math" charset="0"/>
                      </a:rPr>
                      <m:t>𝑥</m:t>
                    </m:r>
                    <m:r>
                      <a:rPr lang="en-US" b="0" i="1" smtClean="0">
                        <a:latin typeface="Cambria Math" charset="0"/>
                      </a:rPr>
                      <m:t> </m:t>
                    </m:r>
                    <m:r>
                      <a:rPr lang="en-US" b="0" i="1" smtClean="0">
                        <a:latin typeface="Cambria Math" charset="0"/>
                      </a:rPr>
                      <m:t>𝑜𝑓</m:t>
                    </m:r>
                    <m:sSub>
                      <m:sSubPr>
                        <m:ctrlPr>
                          <a:rPr lang="en-US" i="1">
                            <a:latin typeface="Cambria Math" charset="0"/>
                          </a:rPr>
                        </m:ctrlPr>
                      </m:sSubPr>
                      <m:e>
                        <m:r>
                          <a:rPr lang="en-US" b="0" i="1" smtClean="0">
                            <a:latin typeface="Cambria Math" charset="0"/>
                          </a:rPr>
                          <m:t>𝑣𝑒𝑐𝑡𝑜𝑟</m:t>
                        </m:r>
                        <m:r>
                          <a:rPr lang="en-US" b="0" i="1" smtClean="0">
                            <a:latin typeface="Cambria Math" charset="0"/>
                          </a:rPr>
                          <m:t> </m:t>
                        </m:r>
                        <m:r>
                          <a:rPr lang="en-US" i="1">
                            <a:latin typeface="Cambria Math" charset="0"/>
                          </a:rPr>
                          <m:t>𝑥</m:t>
                        </m:r>
                      </m:e>
                      <m:sub>
                        <m:r>
                          <a:rPr lang="en-US" i="1">
                            <a:latin typeface="Cambria Math" charset="0"/>
                          </a:rPr>
                          <m:t>𝑖</m:t>
                        </m:r>
                        <m:r>
                          <a:rPr lang="en-US" b="0" i="1" smtClean="0">
                            <a:latin typeface="Cambria Math" charset="0"/>
                          </a:rPr>
                          <m:t> </m:t>
                        </m:r>
                      </m:sub>
                    </m:sSub>
                    <m:d>
                      <m:dPr>
                        <m:begChr m:val="{"/>
                        <m:endChr m:val=""/>
                        <m:ctrlPr>
                          <a:rPr lang="mr-IN" i="1" smtClean="0">
                            <a:latin typeface="Cambria Math" charset="0"/>
                          </a:rPr>
                        </m:ctrlPr>
                      </m:dPr>
                      <m:e>
                        <m:eqArr>
                          <m:eqArrPr>
                            <m:ctrlPr>
                              <a:rPr lang="mr-IN" i="1" smtClean="0">
                                <a:latin typeface="Cambria Math" charset="0"/>
                              </a:rPr>
                            </m:ctrlPr>
                          </m:eqArrPr>
                          <m:e>
                            <m:r>
                              <a:rPr lang="en-US" b="0" i="1" smtClean="0">
                                <a:latin typeface="Cambria Math" charset="0"/>
                              </a:rPr>
                              <m:t>0</m:t>
                            </m:r>
                            <m:r>
                              <a:rPr lang="mr-IN" i="1" smtClean="0">
                                <a:latin typeface="Cambria Math" charset="0"/>
                              </a:rPr>
                              <m:t>,</m:t>
                            </m:r>
                            <m:r>
                              <a:rPr lang="en-US" i="1" smtClean="0">
                                <a:latin typeface="Cambria Math" charset="0"/>
                              </a:rPr>
                              <m:t>𝑥</m:t>
                            </m:r>
                            <m:r>
                              <a:rPr lang="mr-IN" i="1" smtClean="0">
                                <a:latin typeface="Cambria Math" charset="0"/>
                                <a:ea typeface="Cambria Math" charset="0"/>
                                <a:cs typeface="Cambria Math" charset="0"/>
                              </a:rPr>
                              <m:t>=</m:t>
                            </m:r>
                            <m:r>
                              <a:rPr lang="mr-IN" i="1" smtClean="0">
                                <a:latin typeface="Cambria Math" charset="0"/>
                              </a:rPr>
                              <m:t>0</m:t>
                            </m:r>
                          </m:e>
                          <m:e>
                            <m:r>
                              <a:rPr lang="mr-IN" i="1" smtClean="0">
                                <a:latin typeface="Cambria Math" charset="0"/>
                              </a:rPr>
                              <m:t>&amp;</m:t>
                            </m:r>
                            <m:r>
                              <a:rPr lang="en-US" b="0" i="1" smtClean="0">
                                <a:latin typeface="Cambria Math" charset="0"/>
                              </a:rPr>
                              <m:t>1</m:t>
                            </m:r>
                            <m:r>
                              <a:rPr lang="mr-IN" i="1" smtClean="0">
                                <a:latin typeface="Cambria Math" charset="0"/>
                              </a:rPr>
                              <m:t>,</m:t>
                            </m:r>
                            <m:r>
                              <a:rPr lang="en-US" b="0" i="1" smtClean="0">
                                <a:latin typeface="Cambria Math" charset="0"/>
                              </a:rPr>
                              <m:t>𝑥</m:t>
                            </m:r>
                            <m:r>
                              <a:rPr lang="en-US" i="1" smtClean="0">
                                <a:latin typeface="Cambria Math" charset="0"/>
                              </a:rPr>
                              <m:t> </m:t>
                            </m:r>
                            <m:r>
                              <a:rPr lang="en-US" i="1">
                                <a:latin typeface="Cambria Math" charset="0"/>
                                <a:ea typeface="Cambria Math" charset="0"/>
                                <a:cs typeface="Cambria Math" charset="0"/>
                              </a:rPr>
                              <m:t>≠</m:t>
                            </m:r>
                            <m:r>
                              <a:rPr lang="mr-IN" i="1" smtClean="0">
                                <a:latin typeface="Cambria Math" charset="0"/>
                              </a:rPr>
                              <m:t>0</m:t>
                            </m:r>
                          </m:e>
                        </m:eqArr>
                      </m:e>
                    </m:d>
                  </m:oMath>
                </a14:m>
                <a:endParaRPr lang="en-US" dirty="0" smtClean="0"/>
              </a:p>
              <a:p>
                <a:pPr lvl="1"/>
                <a14:m>
                  <m:oMath xmlns:m="http://schemas.openxmlformats.org/officeDocument/2006/math">
                    <m:r>
                      <a:rPr lang="en-US" i="1">
                        <a:solidFill>
                          <a:srgbClr val="C00000"/>
                        </a:solidFill>
                        <a:latin typeface="Cambria Math" charset="0"/>
                        <a:ea typeface="Cambria Math" charset="0"/>
                        <a:cs typeface="Cambria Math" charset="0"/>
                      </a:rPr>
                      <m:t>𝛾</m:t>
                    </m:r>
                    <m:r>
                      <a:rPr lang="en-US" i="1">
                        <a:solidFill>
                          <a:srgbClr val="C00000"/>
                        </a:solidFill>
                        <a:latin typeface="Cambria Math" charset="0"/>
                        <a:ea typeface="Cambria Math" charset="0"/>
                        <a:cs typeface="Cambria Math" charset="0"/>
                      </a:rPr>
                      <m:t> =</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𝜙</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𝜋</m:t>
                            </m:r>
                          </m:e>
                          <m:sub>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sub>
                                </m:sSub>
                              </m:sub>
                            </m:sSub>
                          </m:sub>
                        </m:sSub>
                        <m:r>
                          <a:rPr lang="en-US" i="1">
                            <a:latin typeface="Cambria Math" charset="0"/>
                            <a:ea typeface="Cambria Math" charset="0"/>
                            <a:cs typeface="Cambria Math" charset="0"/>
                          </a:rPr>
                          <m:t>𝑓</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ea typeface="Cambria Math" charset="0"/>
                            <a:cs typeface="Cambria Math" charset="0"/>
                          </a:rPr>
                          <m:t>)</m:t>
                        </m:r>
                        <m:r>
                          <m:rPr>
                            <m:nor/>
                          </m:rPr>
                          <a:rPr lang="en-US" dirty="0"/>
                          <m:t> </m:t>
                        </m:r>
                        <m:r>
                          <a:rPr lang="en-US" b="0" i="1" smtClean="0">
                            <a:latin typeface="Cambria Math" charset="0"/>
                            <a:ea typeface="Cambria Math" charset="0"/>
                            <a:cs typeface="Cambria Math" charset="0"/>
                          </a:rPr>
                          <m:t>)</m:t>
                        </m:r>
                      </m:e>
                      <m:sup>
                        <m:r>
                          <a:rPr lang="en-US" b="0" i="1" smtClean="0">
                            <a:latin typeface="Cambria Math" charset="0"/>
                            <a:ea typeface="Cambria Math" charset="0"/>
                            <a:cs typeface="Cambria Math" charset="0"/>
                          </a:rPr>
                          <m:t>𝑇</m:t>
                        </m:r>
                      </m:sup>
                    </m:sSup>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sub>
                        </m:sSub>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𝜋</m:t>
                        </m:r>
                      </m:e>
                      <m:sub>
                        <m:sSub>
                          <m:sSubPr>
                            <m:ctrlPr>
                              <a:rPr lang="en-US" i="1">
                                <a:latin typeface="Cambria Math" charset="0"/>
                              </a:rPr>
                            </m:ctrlPr>
                          </m:sSubPr>
                          <m:e>
                            <m:r>
                              <a:rPr lang="en-US" i="1">
                                <a:latin typeface="Cambria Math" charset="0"/>
                              </a:rPr>
                              <m:t>𝑤</m:t>
                            </m:r>
                          </m:e>
                          <m:sub>
                            <m:sSub>
                              <m:sSubPr>
                                <m:ctrlPr>
                                  <a:rPr lang="en-US" i="1">
                                    <a:latin typeface="Cambria Math" charset="0"/>
                                  </a:rPr>
                                </m:ctrlPr>
                              </m:sSubPr>
                              <m:e>
                                <m:r>
                                  <m:rPr>
                                    <m:sty m:val="p"/>
                                  </m:rPr>
                                  <a:rPr lang="el-GR" i="1">
                                    <a:latin typeface="Cambria Math" charset="0"/>
                                    <a:ea typeface="Cambria Math" charset="0"/>
                                    <a:cs typeface="Cambria Math" charset="0"/>
                                  </a:rPr>
                                  <m:t>Σ</m:t>
                                </m:r>
                              </m:e>
                              <m:sub>
                                <m:r>
                                  <a:rPr lang="en-US" i="1">
                                    <a:latin typeface="Cambria Math" charset="0"/>
                                  </a:rPr>
                                  <m:t>𝑖</m:t>
                                </m:r>
                              </m:sub>
                            </m:sSub>
                          </m:sub>
                        </m:sSub>
                      </m:sub>
                    </m:sSub>
                    <m:r>
                      <a:rPr lang="en-US" i="1">
                        <a:latin typeface="Cambria Math" charset="0"/>
                        <a:ea typeface="Cambria Math" charset="0"/>
                        <a:cs typeface="Cambria Math" charset="0"/>
                      </a:rPr>
                      <m:t>𝑓</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ea typeface="Cambria Math" charset="0"/>
                        <a:cs typeface="Cambria Math" charset="0"/>
                      </a:rPr>
                      <m:t>)</m:t>
                    </m:r>
                    <m:r>
                      <m:rPr>
                        <m:nor/>
                      </m:rPr>
                      <a:rPr lang="en-US" dirty="0"/>
                      <m:t> </m:t>
                    </m:r>
                  </m:oMath>
                </a14:m>
                <a:endParaRPr lang="en-US" dirty="0" smtClean="0"/>
              </a:p>
              <a:p>
                <a:pPr lvl="2"/>
                <a14:m>
                  <m:oMath xmlns:m="http://schemas.openxmlformats.org/officeDocument/2006/math">
                    <m:r>
                      <m:rPr>
                        <m:sty m:val="p"/>
                      </m:rPr>
                      <a:rPr lang="en-US" i="0" smtClean="0">
                        <a:latin typeface="Cambria Math" charset="0"/>
                        <a:ea typeface="Cambria Math" charset="0"/>
                        <a:cs typeface="Cambria Math" charset="0"/>
                      </a:rPr>
                      <m:t>ϕ</m:t>
                    </m:r>
                  </m:oMath>
                </a14:m>
                <a:r>
                  <a:rPr lang="en-US" dirty="0" smtClean="0"/>
                  <a:t> : </a:t>
                </a:r>
                <a:r>
                  <a:rPr lang="en-US" dirty="0"/>
                  <a:t>H</a:t>
                </a:r>
                <a:r>
                  <a:rPr lang="en-US" dirty="0" smtClean="0"/>
                  <a:t>yper parameter</a:t>
                </a:r>
              </a:p>
              <a:p>
                <a:pPr lvl="2"/>
                <a:endParaRPr lang="en-US" dirty="0" smtClean="0"/>
              </a:p>
              <a:p>
                <a:pPr lvl="1"/>
                <a:r>
                  <a:rPr lang="en-US" dirty="0" smtClean="0"/>
                  <a:t>We scale the loss with </a:t>
                </a:r>
                <a:r>
                  <a:rPr lang="en-US" b="1" dirty="0" smtClean="0"/>
                  <a:t>averaged normalized variance </a:t>
                </a:r>
                <a:r>
                  <a:rPr lang="en-US" dirty="0" smtClean="0"/>
                  <a:t>of weights correspond to features introduces at round</a:t>
                </a:r>
                <a:r>
                  <a:rPr lang="en-US" dirty="0"/>
                  <a:t> </a:t>
                </a:r>
                <a14:m>
                  <m:oMath xmlns:m="http://schemas.openxmlformats.org/officeDocument/2006/math">
                    <m:r>
                      <a:rPr lang="en-US" i="1">
                        <a:latin typeface="Cambria Math" charset="0"/>
                      </a:rPr>
                      <m:t>𝑖</m:t>
                    </m:r>
                  </m:oMath>
                </a14:m>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043" t="-22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18</a:t>
            </a:fld>
            <a:endParaRPr lang="en-US" dirty="0"/>
          </a:p>
        </p:txBody>
      </p:sp>
    </p:spTree>
    <p:extLst>
      <p:ext uri="{BB962C8B-B14F-4D97-AF65-F5344CB8AC3E}">
        <p14:creationId xmlns:p14="http://schemas.microsoft.com/office/powerpoint/2010/main" val="175503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Partial Forgetting: Sparsity</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en-US" dirty="0" smtClean="0"/>
                  <a:t>Why use sparsity?</a:t>
                </a:r>
              </a:p>
              <a:p>
                <a:pPr lvl="1"/>
                <a:r>
                  <a:rPr lang="en-US" b="1" dirty="0" smtClean="0"/>
                  <a:t>Variable features: distribution can change characteristic</a:t>
                </a:r>
              </a:p>
              <a:p>
                <a:pPr lvl="2"/>
                <a:r>
                  <a:rPr lang="en-US" dirty="0" smtClean="0"/>
                  <a:t>Variable feature data streams can stop generating a feature and re-introduce it again. Remember spam e-mail examples, every year in October you will receive high number of Halloween related spam</a:t>
                </a:r>
              </a:p>
              <a:p>
                <a:pPr lvl="1"/>
                <a:r>
                  <a:rPr lang="en-US" b="1" dirty="0" smtClean="0"/>
                  <a:t>Feature selection</a:t>
                </a:r>
              </a:p>
              <a:p>
                <a:pPr lvl="2"/>
                <a:r>
                  <a:rPr lang="en-US" dirty="0" smtClean="0"/>
                  <a:t>Decrease model dimension</a:t>
                </a:r>
              </a:p>
              <a:p>
                <a:pPr lvl="2"/>
                <a:r>
                  <a:rPr lang="en-US" dirty="0" smtClean="0"/>
                  <a:t>Increase generalization capacity</a:t>
                </a:r>
              </a:p>
              <a:p>
                <a:pPr lvl="2"/>
                <a:endParaRPr lang="en-US" dirty="0"/>
              </a:p>
              <a:p>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1</m:t>
                        </m:r>
                      </m:sub>
                    </m:sSub>
                  </m:oMath>
                </a14:m>
                <a:r>
                  <a:rPr lang="en-US" dirty="0" smtClean="0"/>
                  <a:t>Projection and truncation of classifier:</a:t>
                </a:r>
              </a:p>
              <a:p>
                <a:pPr lvl="1"/>
                <a14:m>
                  <m:oMath xmlns:m="http://schemas.openxmlformats.org/officeDocument/2006/math">
                    <m:sSub>
                      <m:sSubPr>
                        <m:ctrlPr>
                          <a:rPr lang="en-US" i="1">
                            <a:latin typeface="Cambria Math" charset="0"/>
                          </a:rPr>
                        </m:ctrlPr>
                      </m:sSubPr>
                      <m:e>
                        <m:r>
                          <a:rPr lang="en-US" i="1">
                            <a:latin typeface="Cambria Math" charset="0"/>
                          </a:rPr>
                          <m:t>𝐿</m:t>
                        </m:r>
                      </m:e>
                      <m:sub>
                        <m:r>
                          <a:rPr lang="en-US" i="1">
                            <a:latin typeface="Cambria Math" charset="0"/>
                          </a:rPr>
                          <m:t>1</m:t>
                        </m:r>
                      </m:sub>
                    </m:sSub>
                  </m:oMath>
                </a14:m>
                <a:r>
                  <a:rPr lang="en-US" dirty="0" smtClean="0"/>
                  <a:t> has built in sparsity</a:t>
                </a:r>
              </a:p>
              <a:p>
                <a:pPr lvl="1"/>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𝑤</m:t>
                            </m:r>
                          </m:e>
                        </m:acc>
                      </m:e>
                      <m:sub>
                        <m:r>
                          <a:rPr lang="en-US" b="0" i="1" smtClean="0">
                            <a:latin typeface="Cambria Math" charset="0"/>
                          </a:rPr>
                          <m:t>𝑖</m:t>
                        </m:r>
                        <m:r>
                          <a:rPr lang="en-US" b="0" i="1" smtClean="0">
                            <a:latin typeface="Cambria Math" charset="0"/>
                          </a:rPr>
                          <m:t>+1</m:t>
                        </m:r>
                      </m:sub>
                    </m:sSub>
                    <m:r>
                      <a:rPr lang="en-US" b="0" i="1" smtClean="0">
                        <a:latin typeface="Cambria Math" charset="0"/>
                      </a:rPr>
                      <m:t>=</m:t>
                    </m:r>
                    <m:r>
                      <m:rPr>
                        <m:sty m:val="p"/>
                      </m:rPr>
                      <a:rPr lang="en-US" b="0" i="0" smtClean="0">
                        <a:latin typeface="Cambria Math" charset="0"/>
                      </a:rPr>
                      <m:t>min</m:t>
                    </m:r>
                    <m:r>
                      <a:rPr lang="en-US" b="0" i="0" smtClean="0">
                        <a:latin typeface="Cambria Math" charset="0"/>
                      </a:rPr>
                      <m:t>(</m:t>
                    </m:r>
                    <m:r>
                      <a:rPr lang="en-US" b="0" i="1" smtClean="0">
                        <a:latin typeface="Cambria Math" charset="0"/>
                      </a:rPr>
                      <m:t>1,</m:t>
                    </m:r>
                    <m:f>
                      <m:fPr>
                        <m:ctrlPr>
                          <a:rPr lang="mr-IN" b="0" i="1" smtClean="0">
                            <a:latin typeface="Cambria Math" charset="0"/>
                          </a:rPr>
                        </m:ctrlPr>
                      </m:fPr>
                      <m:num>
                        <m:r>
                          <m:rPr>
                            <m:sty m:val="p"/>
                          </m:rPr>
                          <a:rPr lang="el-GR" i="1">
                            <a:latin typeface="Cambria Math" charset="0"/>
                            <a:ea typeface="Cambria Math" charset="0"/>
                            <a:cs typeface="Cambria Math" charset="0"/>
                          </a:rPr>
                          <m:t>λ</m:t>
                        </m:r>
                      </m:num>
                      <m:den>
                        <m:sSub>
                          <m:sSubPr>
                            <m:ctrlPr>
                              <a:rPr lang="en-US" b="0" i="1" smtClean="0">
                                <a:latin typeface="Cambria Math" charset="0"/>
                              </a:rPr>
                            </m:ctrlPr>
                          </m:sSubPr>
                          <m:e>
                            <m:d>
                              <m:dPr>
                                <m:begChr m:val="‖"/>
                                <m:endChr m:val="‖"/>
                                <m:ctrlPr>
                                  <a:rPr lang="en-US" b="0" i="1" smtClean="0">
                                    <a:latin typeface="Cambria Math" charset="0"/>
                                  </a:rPr>
                                </m:ctrlPr>
                              </m:dPr>
                              <m:e>
                                <m:sSub>
                                  <m:sSubPr>
                                    <m:ctrlPr>
                                      <a:rPr lang="en-US" i="1">
                                        <a:latin typeface="Cambria Math" charset="0"/>
                                      </a:rPr>
                                    </m:ctrlPr>
                                  </m:sSubPr>
                                  <m:e>
                                    <m:r>
                                      <a:rPr lang="en-US" i="1">
                                        <a:latin typeface="Cambria Math" charset="0"/>
                                      </a:rPr>
                                      <m:t>𝑤</m:t>
                                    </m:r>
                                  </m:e>
                                  <m:sub>
                                    <m:r>
                                      <a:rPr lang="en-US" i="1">
                                        <a:latin typeface="Cambria Math" charset="0"/>
                                      </a:rPr>
                                      <m:t>𝑖</m:t>
                                    </m:r>
                                    <m:r>
                                      <a:rPr lang="en-US" i="1">
                                        <a:latin typeface="Cambria Math" charset="0"/>
                                      </a:rPr>
                                      <m:t>+1</m:t>
                                    </m:r>
                                  </m:sub>
                                </m:sSub>
                              </m:e>
                            </m:d>
                          </m:e>
                          <m:sub>
                            <m:r>
                              <a:rPr lang="en-US" b="0" i="1" smtClean="0">
                                <a:latin typeface="Cambria Math" charset="0"/>
                              </a:rPr>
                              <m:t>1</m:t>
                            </m:r>
                          </m:sub>
                        </m:sSub>
                      </m:den>
                    </m:f>
                    <m:r>
                      <a:rPr lang="en-US" b="0" i="0" smtClean="0">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𝑖</m:t>
                        </m:r>
                        <m:r>
                          <a:rPr lang="en-US" i="1">
                            <a:latin typeface="Cambria Math" charset="0"/>
                          </a:rPr>
                          <m:t>+1</m:t>
                        </m:r>
                      </m:sub>
                    </m:sSub>
                  </m:oMath>
                </a14:m>
                <a:r>
                  <a:rPr lang="en-US" dirty="0" smtClean="0"/>
                  <a:t> , remove smallest </a:t>
                </a:r>
                <a:r>
                  <a:rPr lang="en-US" i="1" dirty="0" smtClean="0"/>
                  <a:t>n</a:t>
                </a:r>
                <a:r>
                  <a:rPr lang="en-US" dirty="0" smtClean="0"/>
                  <a:t> elements from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𝑤</m:t>
                            </m:r>
                          </m:e>
                        </m:acc>
                      </m:e>
                      <m:sub>
                        <m:r>
                          <a:rPr lang="en-US" i="1">
                            <a:latin typeface="Cambria Math" charset="0"/>
                          </a:rPr>
                          <m:t>𝑖</m:t>
                        </m:r>
                        <m:r>
                          <a:rPr lang="en-US" i="1">
                            <a:latin typeface="Cambria Math" charset="0"/>
                          </a:rPr>
                          <m:t>+1</m:t>
                        </m:r>
                      </m:sub>
                    </m:sSub>
                  </m:oMath>
                </a14:m>
                <a:r>
                  <a:rPr lang="en-US" dirty="0" smtClean="0"/>
                  <a:t>.</a:t>
                </a:r>
              </a:p>
              <a:p>
                <a:pPr lvl="1"/>
                <a:endParaRPr lang="en-US" dirty="0"/>
              </a:p>
              <a:p>
                <a:r>
                  <a:rPr lang="en-US" dirty="0" smtClean="0"/>
                  <a:t>Do not forget feature variance, as features can re-appear in data streams:</a:t>
                </a:r>
              </a:p>
              <a:p>
                <a:pPr lvl="1"/>
                <a:r>
                  <a:rPr lang="en-US" dirty="0" smtClean="0"/>
                  <a:t>Increases the speed of convergence</a:t>
                </a:r>
              </a:p>
              <a:p>
                <a:pPr lvl="1"/>
                <a:r>
                  <a:rPr lang="en-US" dirty="0" smtClean="0"/>
                  <a:t>Can be disabled or limited in very high dimensional data streams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3221" b="-252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19</a:t>
            </a:fld>
            <a:endParaRPr lang="en-US" dirty="0"/>
          </a:p>
        </p:txBody>
      </p:sp>
      <p:pic>
        <p:nvPicPr>
          <p:cNvPr id="6" name="Picture 5"/>
          <p:cNvPicPr>
            <a:picLocks noChangeAspect="1"/>
          </p:cNvPicPr>
          <p:nvPr/>
        </p:nvPicPr>
        <p:blipFill>
          <a:blip r:embed="rId3"/>
          <a:stretch>
            <a:fillRect/>
          </a:stretch>
        </p:blipFill>
        <p:spPr>
          <a:xfrm>
            <a:off x="8029465" y="326231"/>
            <a:ext cx="3905469" cy="1981200"/>
          </a:xfrm>
          <a:prstGeom prst="rect">
            <a:avLst/>
          </a:prstGeom>
        </p:spPr>
      </p:pic>
    </p:spTree>
    <p:extLst>
      <p:ext uri="{BB962C8B-B14F-4D97-AF65-F5344CB8AC3E}">
        <p14:creationId xmlns:p14="http://schemas.microsoft.com/office/powerpoint/2010/main" val="19912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a:t>
            </a:r>
            <a:endParaRPr lang="en-US" b="1" dirty="0"/>
          </a:p>
        </p:txBody>
      </p:sp>
      <p:sp>
        <p:nvSpPr>
          <p:cNvPr id="3" name="Content Placeholder 2"/>
          <p:cNvSpPr>
            <a:spLocks noGrp="1"/>
          </p:cNvSpPr>
          <p:nvPr>
            <p:ph idx="1"/>
          </p:nvPr>
        </p:nvSpPr>
        <p:spPr/>
        <p:txBody>
          <a:bodyPr>
            <a:normAutofit/>
          </a:bodyPr>
          <a:lstStyle/>
          <a:p>
            <a:r>
              <a:rPr lang="en-US" b="1" dirty="0" smtClean="0"/>
              <a:t>Online Learning</a:t>
            </a:r>
          </a:p>
          <a:p>
            <a:pPr lvl="1"/>
            <a:r>
              <a:rPr lang="en-US" dirty="0" smtClean="0"/>
              <a:t>Training data is too large to fit in the memory or complete data is not initially available</a:t>
            </a:r>
          </a:p>
          <a:p>
            <a:pPr lvl="1"/>
            <a:r>
              <a:rPr lang="en-US" dirty="0" smtClean="0"/>
              <a:t>Learn from data incrementally, update your estimates as each new data arrives.</a:t>
            </a:r>
          </a:p>
          <a:p>
            <a:r>
              <a:rPr lang="en-US" b="1" dirty="0" smtClean="0"/>
              <a:t>Learning from Data Streams</a:t>
            </a:r>
          </a:p>
          <a:p>
            <a:pPr lvl="1"/>
            <a:r>
              <a:rPr lang="en-US" dirty="0" smtClean="0"/>
              <a:t>Online and continuously growing data</a:t>
            </a:r>
          </a:p>
          <a:p>
            <a:pPr lvl="1"/>
            <a:r>
              <a:rPr lang="en-US" dirty="0" smtClean="0"/>
              <a:t>Entire dataset can not be stored in memory, some data must be eventually forgotten</a:t>
            </a:r>
          </a:p>
          <a:p>
            <a:pPr lvl="1"/>
            <a:r>
              <a:rPr lang="en-US" dirty="0" smtClean="0"/>
              <a:t>Characteristics of the data can change over time: </a:t>
            </a:r>
            <a:r>
              <a:rPr lang="en-US" i="1" dirty="0" smtClean="0"/>
              <a:t>Concept drift (dataset shift).</a:t>
            </a:r>
          </a:p>
          <a:p>
            <a:pPr lvl="1"/>
            <a:r>
              <a:rPr lang="en-US" dirty="0" smtClean="0"/>
              <a:t>Must deal with missing, corrupted, noisy data in real time.</a:t>
            </a:r>
            <a:r>
              <a:rPr lang="en-US" i="1" dirty="0" smtClean="0"/>
              <a:t> </a:t>
            </a:r>
            <a:endParaRPr lang="en-US" dirty="0" smtClean="0"/>
          </a:p>
        </p:txBody>
      </p:sp>
      <p:sp>
        <p:nvSpPr>
          <p:cNvPr id="4" name="Slide Number Placeholder 3"/>
          <p:cNvSpPr>
            <a:spLocks noGrp="1"/>
          </p:cNvSpPr>
          <p:nvPr>
            <p:ph type="sldNum" sz="quarter" idx="12"/>
          </p:nvPr>
        </p:nvSpPr>
        <p:spPr/>
        <p:txBody>
          <a:bodyPr/>
          <a:lstStyle/>
          <a:p>
            <a:fld id="{4AD54FF3-5202-FD47-B8A5-5F17DFA6FD4F}" type="slidenum">
              <a:rPr lang="en-US" smtClean="0"/>
              <a:t>2</a:t>
            </a:fld>
            <a:endParaRPr lang="en-US"/>
          </a:p>
        </p:txBody>
      </p:sp>
    </p:spTree>
    <p:extLst>
      <p:ext uri="{BB962C8B-B14F-4D97-AF65-F5344CB8AC3E}">
        <p14:creationId xmlns:p14="http://schemas.microsoft.com/office/powerpoint/2010/main" val="137356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Algorithm: OLVF</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228600" lvl="1">
                  <a:spcBef>
                    <a:spcPts val="1000"/>
                  </a:spcBef>
                </a:pPr>
                <a:r>
                  <a:rPr lang="en-US" dirty="0" smtClean="0">
                    <a:solidFill>
                      <a:schemeClr val="tx1"/>
                    </a:solidFill>
                    <a:latin typeface="Cambria Math" charset="0"/>
                    <a:ea typeface="Cambria Math" charset="0"/>
                    <a:cs typeface="Cambria Math" charset="0"/>
                  </a:rPr>
                  <a:t>For each training example</a:t>
                </a:r>
                <a:r>
                  <a:rPr lang="en-US" i="1" dirty="0" smtClean="0">
                    <a:solidFill>
                      <a:schemeClr val="tx1"/>
                    </a:solidFill>
                    <a:latin typeface="Cambria Math" charset="0"/>
                    <a:ea typeface="Cambria Math" charset="0"/>
                    <a:cs typeface="Cambria Math" charset="0"/>
                  </a:rPr>
                  <a:t> </a:t>
                </a:r>
                <a14:m>
                  <m:oMath xmlns:m="http://schemas.openxmlformats.org/officeDocument/2006/math">
                    <m:sSub>
                      <m:sSubPr>
                        <m:ctrlPr>
                          <a:rPr lang="en-US" i="1">
                            <a:solidFill>
                              <a:schemeClr val="tx1"/>
                            </a:solidFill>
                            <a:latin typeface="Cambria Math" charset="0"/>
                          </a:rPr>
                        </m:ctrlPr>
                      </m:sSubPr>
                      <m:e>
                        <m:r>
                          <a:rPr lang="en-US" b="0" i="1">
                            <a:solidFill>
                              <a:schemeClr val="tx1"/>
                            </a:solidFill>
                            <a:latin typeface="Cambria Math" charset="0"/>
                          </a:rPr>
                          <m:t>𝑥</m:t>
                        </m:r>
                      </m:e>
                      <m:sub>
                        <m:r>
                          <a:rPr lang="en-US" b="0" i="1">
                            <a:solidFill>
                              <a:schemeClr val="tx1"/>
                            </a:solidFill>
                            <a:latin typeface="Cambria Math" charset="0"/>
                          </a:rPr>
                          <m:t>𝑖</m:t>
                        </m:r>
                      </m:sub>
                    </m:sSub>
                  </m:oMath>
                </a14:m>
                <a:r>
                  <a:rPr lang="en-US" dirty="0" smtClean="0">
                    <a:solidFill>
                      <a:schemeClr val="tx1"/>
                    </a:solidFill>
                    <a:latin typeface="Cambria Math" charset="0"/>
                    <a:ea typeface="Cambria Math" charset="0"/>
                    <a:cs typeface="Cambria Math" charset="0"/>
                  </a:rPr>
                  <a:t> at iteration </a:t>
                </a:r>
                <a:r>
                  <a:rPr lang="en-US" i="1" dirty="0" err="1">
                    <a:latin typeface="Cambria Math" charset="0"/>
                    <a:ea typeface="Cambria Math" charset="0"/>
                    <a:cs typeface="Cambria Math" charset="0"/>
                  </a:rPr>
                  <a:t>i</a:t>
                </a:r>
                <a:r>
                  <a:rPr lang="en-US" i="1" dirty="0" smtClean="0">
                    <a:solidFill>
                      <a:schemeClr val="tx1"/>
                    </a:solidFill>
                    <a:latin typeface="Cambria Math" charset="0"/>
                    <a:ea typeface="Cambria Math" charset="0"/>
                    <a:cs typeface="Cambria Math" charset="0"/>
                  </a:rPr>
                  <a:t> </a:t>
                </a:r>
                <a:r>
                  <a:rPr lang="en-US" dirty="0" smtClean="0">
                    <a:solidFill>
                      <a:schemeClr val="tx1"/>
                    </a:solidFill>
                    <a:latin typeface="Cambria Math" charset="0"/>
                    <a:ea typeface="Cambria Math" charset="0"/>
                    <a:cs typeface="Cambria Math" charset="0"/>
                  </a:rPr>
                  <a:t>:</a:t>
                </a:r>
              </a:p>
              <a:p>
                <a:pPr marL="914400" lvl="2" indent="-457200">
                  <a:spcBef>
                    <a:spcPts val="1000"/>
                  </a:spcBef>
                  <a:buFont typeface="+mj-lt"/>
                  <a:buAutoNum type="arabicPeriod"/>
                </a:pPr>
                <a:r>
                  <a:rPr lang="en-US" sz="2200" u="sng" dirty="0" smtClean="0">
                    <a:ea typeface="Cambria Math" charset="0"/>
                    <a:cs typeface="Cambria Math" charset="0"/>
                  </a:rPr>
                  <a:t>Calculate loss scalar: </a:t>
                </a:r>
                <a14:m>
                  <m:oMath xmlns:m="http://schemas.openxmlformats.org/officeDocument/2006/math">
                    <m:r>
                      <a:rPr lang="en-US" sz="2200" b="0" i="0" smtClean="0">
                        <a:solidFill>
                          <a:srgbClr val="C00000"/>
                        </a:solidFill>
                        <a:latin typeface="Cambria Math" charset="0"/>
                        <a:ea typeface="Cambria Math" charset="0"/>
                        <a:cs typeface="Cambria Math" charset="0"/>
                      </a:rPr>
                      <m:t> </m:t>
                    </m:r>
                    <m:r>
                      <a:rPr lang="en-US" sz="2200" i="1" smtClean="0">
                        <a:solidFill>
                          <a:srgbClr val="C00000"/>
                        </a:solidFill>
                        <a:latin typeface="Cambria Math" charset="0"/>
                        <a:ea typeface="Cambria Math" charset="0"/>
                        <a:cs typeface="Cambria Math" charset="0"/>
                      </a:rPr>
                      <m:t>𝛾</m:t>
                    </m:r>
                    <m:r>
                      <a:rPr lang="en-US" sz="2200" i="1" smtClean="0">
                        <a:solidFill>
                          <a:srgbClr val="C00000"/>
                        </a:solidFill>
                        <a:latin typeface="Cambria Math" charset="0"/>
                        <a:ea typeface="Cambria Math" charset="0"/>
                        <a:cs typeface="Cambria Math" charset="0"/>
                      </a:rPr>
                      <m:t> =</m:t>
                    </m:r>
                    <m:sSup>
                      <m:sSupPr>
                        <m:ctrlPr>
                          <a:rPr lang="en-US" sz="2200" i="1">
                            <a:latin typeface="Cambria Math" charset="0"/>
                            <a:ea typeface="Cambria Math" charset="0"/>
                            <a:cs typeface="Cambria Math" charset="0"/>
                          </a:rPr>
                        </m:ctrlPr>
                      </m:sSupPr>
                      <m:e>
                        <m:r>
                          <a:rPr lang="en-US" sz="2200" i="1">
                            <a:latin typeface="Cambria Math" charset="0"/>
                            <a:ea typeface="Cambria Math" charset="0"/>
                            <a:cs typeface="Cambria Math" charset="0"/>
                          </a:rPr>
                          <m:t>𝜙</m:t>
                        </m:r>
                        <m:r>
                          <a:rPr lang="en-US" sz="2200" i="1">
                            <a:latin typeface="Cambria Math" charset="0"/>
                            <a:ea typeface="Cambria Math" charset="0"/>
                            <a:cs typeface="Cambria Math" charset="0"/>
                          </a:rPr>
                          <m:t>(</m:t>
                        </m:r>
                        <m:sSub>
                          <m:sSubPr>
                            <m:ctrlPr>
                              <a:rPr lang="en-US" sz="2200" i="1">
                                <a:latin typeface="Cambria Math" charset="0"/>
                                <a:ea typeface="Cambria Math" charset="0"/>
                                <a:cs typeface="Cambria Math" charset="0"/>
                              </a:rPr>
                            </m:ctrlPr>
                          </m:sSubPr>
                          <m:e>
                            <m:r>
                              <a:rPr lang="en-US" sz="2200" i="1">
                                <a:latin typeface="Cambria Math" charset="0"/>
                                <a:ea typeface="Cambria Math" charset="0"/>
                                <a:cs typeface="Cambria Math" charset="0"/>
                              </a:rPr>
                              <m:t>𝜋</m:t>
                            </m:r>
                          </m:e>
                          <m:sub>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m:rPr>
                                        <m:sty m:val="p"/>
                                      </m:rPr>
                                      <a:rPr lang="el-GR" sz="2200" i="1">
                                        <a:latin typeface="Cambria Math" charset="0"/>
                                        <a:ea typeface="Cambria Math" charset="0"/>
                                        <a:cs typeface="Cambria Math" charset="0"/>
                                      </a:rPr>
                                      <m:t>Σ</m:t>
                                    </m:r>
                                  </m:e>
                                  <m:sub>
                                    <m:r>
                                      <a:rPr lang="en-US" sz="2200" i="1">
                                        <a:latin typeface="Cambria Math" charset="0"/>
                                      </a:rPr>
                                      <m:t>𝑖</m:t>
                                    </m:r>
                                  </m:sub>
                                </m:sSub>
                              </m:sub>
                            </m:sSub>
                          </m:sub>
                        </m:sSub>
                        <m:r>
                          <a:rPr lang="en-US" sz="2200" i="1">
                            <a:latin typeface="Cambria Math" charset="0"/>
                            <a:ea typeface="Cambria Math" charset="0"/>
                            <a:cs typeface="Cambria Math" charset="0"/>
                          </a:rPr>
                          <m:t>𝑓</m:t>
                        </m:r>
                        <m:r>
                          <a:rPr lang="en-US" sz="2200" i="1">
                            <a:latin typeface="Cambria Math" charset="0"/>
                            <a:ea typeface="Cambria Math" charset="0"/>
                            <a:cs typeface="Cambria Math" charset="0"/>
                          </a:rPr>
                          <m:t>(</m:t>
                        </m:r>
                        <m:sSub>
                          <m:sSubPr>
                            <m:ctrlPr>
                              <a:rPr lang="en-US" sz="2200" i="1">
                                <a:latin typeface="Cambria Math" charset="0"/>
                              </a:rPr>
                            </m:ctrlPr>
                          </m:sSubPr>
                          <m:e>
                            <m:r>
                              <a:rPr lang="en-US" sz="2200" i="1">
                                <a:latin typeface="Cambria Math" charset="0"/>
                              </a:rPr>
                              <m:t>𝑥</m:t>
                            </m:r>
                          </m:e>
                          <m:sub>
                            <m:r>
                              <a:rPr lang="en-US" sz="2200" i="1">
                                <a:latin typeface="Cambria Math" charset="0"/>
                              </a:rPr>
                              <m:t>𝑖</m:t>
                            </m:r>
                          </m:sub>
                        </m:sSub>
                        <m:r>
                          <a:rPr lang="en-US" sz="2200" i="1">
                            <a:latin typeface="Cambria Math" charset="0"/>
                            <a:ea typeface="Cambria Math" charset="0"/>
                            <a:cs typeface="Cambria Math" charset="0"/>
                          </a:rPr>
                          <m:t>)</m:t>
                        </m:r>
                        <m:r>
                          <m:rPr>
                            <m:nor/>
                          </m:rPr>
                          <a:rPr lang="en-US" sz="2200" dirty="0"/>
                          <m:t> </m:t>
                        </m:r>
                        <m:r>
                          <a:rPr lang="en-US" sz="2200" i="1">
                            <a:latin typeface="Cambria Math" charset="0"/>
                            <a:ea typeface="Cambria Math" charset="0"/>
                            <a:cs typeface="Cambria Math" charset="0"/>
                          </a:rPr>
                          <m:t>)</m:t>
                        </m:r>
                      </m:e>
                      <m:sup>
                        <m:r>
                          <a:rPr lang="en-US" sz="2200" i="1">
                            <a:latin typeface="Cambria Math" charset="0"/>
                            <a:ea typeface="Cambria Math" charset="0"/>
                            <a:cs typeface="Cambria Math" charset="0"/>
                          </a:rPr>
                          <m:t>𝑇</m:t>
                        </m:r>
                      </m:sup>
                    </m:sSup>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m:rPr>
                                <m:sty m:val="p"/>
                              </m:rPr>
                              <a:rPr lang="el-GR" sz="2200" i="1">
                                <a:latin typeface="Cambria Math" charset="0"/>
                                <a:ea typeface="Cambria Math" charset="0"/>
                                <a:cs typeface="Cambria Math" charset="0"/>
                              </a:rPr>
                              <m:t>Σ</m:t>
                            </m:r>
                          </m:e>
                          <m:sub>
                            <m:r>
                              <a:rPr lang="en-US" sz="2200" i="1">
                                <a:latin typeface="Cambria Math" charset="0"/>
                              </a:rPr>
                              <m:t>𝑖</m:t>
                            </m:r>
                          </m:sub>
                        </m:sSub>
                      </m:sub>
                    </m:sSub>
                    <m:sSub>
                      <m:sSubPr>
                        <m:ctrlPr>
                          <a:rPr lang="en-US" sz="2200" i="1">
                            <a:latin typeface="Cambria Math" charset="0"/>
                            <a:ea typeface="Cambria Math" charset="0"/>
                            <a:cs typeface="Cambria Math" charset="0"/>
                          </a:rPr>
                        </m:ctrlPr>
                      </m:sSubPr>
                      <m:e>
                        <m:r>
                          <a:rPr lang="en-US" sz="2200" i="1">
                            <a:latin typeface="Cambria Math" charset="0"/>
                            <a:ea typeface="Cambria Math" charset="0"/>
                            <a:cs typeface="Cambria Math" charset="0"/>
                          </a:rPr>
                          <m:t>𝜋</m:t>
                        </m:r>
                      </m:e>
                      <m:sub>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m:rPr>
                                    <m:sty m:val="p"/>
                                  </m:rPr>
                                  <a:rPr lang="el-GR" sz="2200" i="1">
                                    <a:latin typeface="Cambria Math" charset="0"/>
                                    <a:ea typeface="Cambria Math" charset="0"/>
                                    <a:cs typeface="Cambria Math" charset="0"/>
                                  </a:rPr>
                                  <m:t>Σ</m:t>
                                </m:r>
                              </m:e>
                              <m:sub>
                                <m:r>
                                  <a:rPr lang="en-US" sz="2200" i="1">
                                    <a:latin typeface="Cambria Math" charset="0"/>
                                  </a:rPr>
                                  <m:t>𝑖</m:t>
                                </m:r>
                              </m:sub>
                            </m:sSub>
                          </m:sub>
                        </m:sSub>
                      </m:sub>
                    </m:sSub>
                    <m:r>
                      <a:rPr lang="en-US" sz="2200" i="1">
                        <a:latin typeface="Cambria Math" charset="0"/>
                        <a:ea typeface="Cambria Math" charset="0"/>
                        <a:cs typeface="Cambria Math" charset="0"/>
                      </a:rPr>
                      <m:t>𝑓</m:t>
                    </m:r>
                    <m:r>
                      <a:rPr lang="en-US" sz="2200" i="1">
                        <a:latin typeface="Cambria Math" charset="0"/>
                        <a:ea typeface="Cambria Math" charset="0"/>
                        <a:cs typeface="Cambria Math" charset="0"/>
                      </a:rPr>
                      <m:t>(</m:t>
                    </m:r>
                    <m:sSub>
                      <m:sSubPr>
                        <m:ctrlPr>
                          <a:rPr lang="en-US" sz="2200" i="1">
                            <a:latin typeface="Cambria Math" charset="0"/>
                          </a:rPr>
                        </m:ctrlPr>
                      </m:sSubPr>
                      <m:e>
                        <m:r>
                          <a:rPr lang="en-US" sz="2200" i="1">
                            <a:latin typeface="Cambria Math" charset="0"/>
                          </a:rPr>
                          <m:t>𝑥</m:t>
                        </m:r>
                      </m:e>
                      <m:sub>
                        <m:r>
                          <a:rPr lang="en-US" sz="2200" i="1">
                            <a:latin typeface="Cambria Math" charset="0"/>
                          </a:rPr>
                          <m:t>𝑖</m:t>
                        </m:r>
                      </m:sub>
                    </m:sSub>
                    <m:r>
                      <a:rPr lang="en-US" sz="2200" i="1">
                        <a:latin typeface="Cambria Math" charset="0"/>
                        <a:ea typeface="Cambria Math" charset="0"/>
                        <a:cs typeface="Cambria Math" charset="0"/>
                      </a:rPr>
                      <m:t>)</m:t>
                    </m:r>
                    <m:r>
                      <m:rPr>
                        <m:nor/>
                      </m:rPr>
                      <a:rPr lang="en-US" sz="2200" dirty="0"/>
                      <m:t> </m:t>
                    </m:r>
                  </m:oMath>
                </a14:m>
                <a:endParaRPr lang="en-US" sz="2200" i="1" dirty="0" smtClean="0">
                  <a:latin typeface="Cambria Math" charset="0"/>
                </a:endParaRPr>
              </a:p>
              <a:p>
                <a:pPr marL="914400" lvl="1" indent="-457200">
                  <a:buFont typeface="+mj-lt"/>
                  <a:buAutoNum type="arabicPeriod"/>
                </a:pPr>
                <a:r>
                  <a:rPr lang="en-US" sz="2200" u="sng" dirty="0" smtClean="0"/>
                  <a:t>Update classifier:</a:t>
                </a:r>
                <a:r>
                  <a:rPr lang="en-US" sz="2200" dirty="0" smtClean="0"/>
                  <a:t> </a:t>
                </a:r>
                <a14:m>
                  <m:oMath xmlns:m="http://schemas.openxmlformats.org/officeDocument/2006/math">
                    <m:sSub>
                      <m:sSubPr>
                        <m:ctrlPr>
                          <a:rPr lang="en-US" sz="2200" i="1" smtClean="0">
                            <a:latin typeface="Cambria Math" charset="0"/>
                          </a:rPr>
                        </m:ctrlPr>
                      </m:sSubPr>
                      <m:e>
                        <m:r>
                          <a:rPr lang="en-US" sz="2200" i="1">
                            <a:latin typeface="Cambria Math" charset="0"/>
                          </a:rPr>
                          <m:t>𝑤</m:t>
                        </m:r>
                      </m:e>
                      <m:sub>
                        <m:r>
                          <a:rPr lang="en-US" sz="2200" i="1">
                            <a:latin typeface="Cambria Math" charset="0"/>
                          </a:rPr>
                          <m:t>𝑖</m:t>
                        </m:r>
                        <m:r>
                          <a:rPr lang="en-US" sz="2200" i="1">
                            <a:latin typeface="Cambria Math" charset="0"/>
                          </a:rPr>
                          <m:t>+1</m:t>
                        </m:r>
                      </m:sub>
                    </m:sSub>
                    <m:r>
                      <a:rPr lang="en-US" sz="2200">
                        <a:latin typeface="Cambria Math" charset="0"/>
                      </a:rPr>
                      <m:t>=</m:t>
                    </m:r>
                    <m:r>
                      <m:rPr>
                        <m:sty m:val="p"/>
                      </m:rPr>
                      <a:rPr lang="en-US" sz="2200">
                        <a:latin typeface="Cambria Math" charset="0"/>
                      </a:rPr>
                      <m:t>a</m:t>
                    </m:r>
                    <m:limLow>
                      <m:limLowPr>
                        <m:ctrlPr>
                          <a:rPr lang="mr-IN" sz="2200" i="1">
                            <a:latin typeface="Cambria Math" charset="0"/>
                          </a:rPr>
                        </m:ctrlPr>
                      </m:limLowPr>
                      <m:e>
                        <m:r>
                          <m:rPr>
                            <m:sty m:val="p"/>
                          </m:rPr>
                          <a:rPr lang="en-US" sz="2200">
                            <a:latin typeface="Cambria Math" charset="0"/>
                          </a:rPr>
                          <m:t>rg</m:t>
                        </m:r>
                        <m:r>
                          <m:rPr>
                            <m:sty m:val="p"/>
                          </m:rPr>
                          <a:rPr lang="mr-IN" sz="2200">
                            <a:latin typeface="Cambria Math" charset="0"/>
                          </a:rPr>
                          <m:t>min</m:t>
                        </m:r>
                        <m:r>
                          <a:rPr lang="en-US" sz="2200">
                            <a:latin typeface="Cambria Math" charset="0"/>
                          </a:rPr>
                          <m:t> </m:t>
                        </m:r>
                      </m:e>
                      <m:lim>
                        <m:eqArr>
                          <m:eqArrPr>
                            <m:ctrlPr>
                              <a:rPr lang="en-US" sz="2200" i="1">
                                <a:latin typeface="Cambria Math" charset="0"/>
                              </a:rPr>
                            </m:ctrlPr>
                          </m:eqArrPr>
                          <m:e>
                            <m:r>
                              <m:rPr>
                                <m:sty m:val="p"/>
                              </m:rPr>
                              <a:rPr lang="en-US" sz="2200">
                                <a:latin typeface="Cambria Math" charset="0"/>
                              </a:rPr>
                              <m:t>w</m:t>
                            </m:r>
                            <m:r>
                              <a:rPr lang="en-US" sz="2200">
                                <a:latin typeface="Cambria Math" charset="0"/>
                              </a:rPr>
                              <m:t>:</m:t>
                            </m:r>
                          </m:e>
                          <m:e>
                            <m:sSub>
                              <m:sSubPr>
                                <m:ctrlPr>
                                  <a:rPr lang="en-US" sz="2200" i="1">
                                    <a:latin typeface="Cambria Math" charset="0"/>
                                  </a:rPr>
                                </m:ctrlPr>
                              </m:sSubPr>
                              <m:e>
                                <m:r>
                                  <a:rPr lang="en-US" sz="2200" i="1">
                                    <a:latin typeface="Cambria Math" charset="0"/>
                                  </a:rPr>
                                  <m:t>𝑙</m:t>
                                </m:r>
                              </m:e>
                              <m:sub>
                                <m:r>
                                  <a:rPr lang="en-US" sz="2200" i="1">
                                    <a:latin typeface="Cambria Math" charset="0"/>
                                  </a:rPr>
                                  <m:t>𝑡</m:t>
                                </m:r>
                              </m:sub>
                            </m:sSub>
                            <m:r>
                              <a:rPr lang="en-US" sz="2200" i="1">
                                <a:latin typeface="Cambria Math" charset="0"/>
                              </a:rPr>
                              <m:t>=0</m:t>
                            </m:r>
                          </m:e>
                        </m:eqArr>
                      </m:lim>
                    </m:limLow>
                    <m:f>
                      <m:fPr>
                        <m:ctrlPr>
                          <a:rPr lang="mr-IN" sz="2200" i="1">
                            <a:latin typeface="Cambria Math" charset="0"/>
                          </a:rPr>
                        </m:ctrlPr>
                      </m:fPr>
                      <m:num>
                        <m:r>
                          <a:rPr lang="en-US" sz="2200" i="1">
                            <a:latin typeface="Cambria Math" charset="0"/>
                          </a:rPr>
                          <m:t>1</m:t>
                        </m:r>
                      </m:num>
                      <m:den>
                        <m:r>
                          <a:rPr lang="en-US" sz="2200" i="1">
                            <a:latin typeface="Cambria Math" charset="0"/>
                          </a:rPr>
                          <m:t>2</m:t>
                        </m:r>
                      </m:den>
                    </m:f>
                    <m:sSup>
                      <m:sSupPr>
                        <m:ctrlPr>
                          <a:rPr lang="mr-IN" sz="2200" i="1">
                            <a:latin typeface="Cambria Math" charset="0"/>
                          </a:rPr>
                        </m:ctrlPr>
                      </m:sSupPr>
                      <m:e>
                        <m:d>
                          <m:dPr>
                            <m:begChr m:val="‖"/>
                            <m:endChr m:val="‖"/>
                            <m:ctrlPr>
                              <a:rPr lang="mr-IN" sz="2200" i="1">
                                <a:latin typeface="Cambria Math" charset="0"/>
                              </a:rPr>
                            </m:ctrlPr>
                          </m:dPr>
                          <m:e>
                            <m:sSub>
                              <m:sSubPr>
                                <m:ctrlPr>
                                  <a:rPr lang="en-US" sz="2200" i="1">
                                    <a:latin typeface="Cambria Math" charset="0"/>
                                  </a:rPr>
                                </m:ctrlPr>
                              </m:sSubPr>
                              <m:e>
                                <m:r>
                                  <a:rPr lang="en-US" sz="2200" i="1">
                                    <a:latin typeface="Cambria Math" charset="0"/>
                                  </a:rPr>
                                  <m:t>𝑤</m:t>
                                </m:r>
                              </m:e>
                              <m:sub>
                                <m:r>
                                  <m:rPr>
                                    <m:sty m:val="p"/>
                                  </m:rPr>
                                  <a:rPr lang="en-US" sz="2200">
                                    <a:latin typeface="Cambria Math" charset="0"/>
                                  </a:rPr>
                                  <m:t>e</m:t>
                                </m:r>
                                <m:r>
                                  <a:rPr lang="en-US" sz="2200" i="1">
                                    <a:latin typeface="Cambria Math" charset="0"/>
                                    <a:ea typeface="Cambria Math" charset="0"/>
                                    <a:cs typeface="Cambria Math" charset="0"/>
                                  </a:rPr>
                                  <m:t>∪</m:t>
                                </m:r>
                                <m:r>
                                  <m:rPr>
                                    <m:sty m:val="p"/>
                                  </m:rPr>
                                  <a:rPr lang="en-US" sz="2200">
                                    <a:latin typeface="Cambria Math" charset="0"/>
                                    <a:ea typeface="Cambria Math" charset="0"/>
                                    <a:cs typeface="Cambria Math" charset="0"/>
                                  </a:rPr>
                                  <m:t>s</m:t>
                                </m:r>
                              </m:sub>
                            </m:sSub>
                            <m:r>
                              <a:rPr lang="en-US" sz="2200" i="1">
                                <a:latin typeface="Cambria Math" charset="0"/>
                              </a:rPr>
                              <m:t>−</m:t>
                            </m:r>
                            <m:sSub>
                              <m:sSubPr>
                                <m:ctrlPr>
                                  <a:rPr lang="en-US" sz="2200" i="1">
                                    <a:latin typeface="Cambria Math" charset="0"/>
                                  </a:rPr>
                                </m:ctrlPr>
                              </m:sSubPr>
                              <m:e>
                                <m:r>
                                  <a:rPr lang="en-US" sz="2200" i="1">
                                    <a:latin typeface="Cambria Math" charset="0"/>
                                  </a:rPr>
                                  <m:t>𝑤</m:t>
                                </m:r>
                              </m:e>
                              <m:sub>
                                <m:r>
                                  <a:rPr lang="en-US" sz="2200" i="1">
                                    <a:latin typeface="Cambria Math" charset="0"/>
                                  </a:rPr>
                                  <m:t>𝑖</m:t>
                                </m:r>
                              </m:sub>
                            </m:sSub>
                          </m:e>
                        </m:d>
                      </m:e>
                      <m:sup>
                        <m:r>
                          <a:rPr lang="en-US" sz="2200" i="1">
                            <a:latin typeface="Cambria Math" charset="0"/>
                          </a:rPr>
                          <m:t>2</m:t>
                        </m:r>
                      </m:sup>
                    </m:sSup>
                  </m:oMath>
                </a14:m>
                <a:r>
                  <a:rPr lang="en-US" sz="2200" dirty="0"/>
                  <a:t>+ </a:t>
                </a:r>
                <a14:m>
                  <m:oMath xmlns:m="http://schemas.openxmlformats.org/officeDocument/2006/math">
                    <m:f>
                      <m:fPr>
                        <m:ctrlPr>
                          <a:rPr lang="mr-IN" sz="2200" i="1" dirty="0">
                            <a:latin typeface="Cambria Math" charset="0"/>
                          </a:rPr>
                        </m:ctrlPr>
                      </m:fPr>
                      <m:num>
                        <m:r>
                          <a:rPr lang="en-US" sz="2200" i="1" dirty="0">
                            <a:latin typeface="Cambria Math" charset="0"/>
                          </a:rPr>
                          <m:t>1</m:t>
                        </m:r>
                      </m:num>
                      <m:den>
                        <m:r>
                          <a:rPr lang="en-US" sz="2200" i="1" dirty="0">
                            <a:latin typeface="Cambria Math" charset="0"/>
                          </a:rPr>
                          <m:t>2</m:t>
                        </m:r>
                      </m:den>
                    </m:f>
                    <m:sSup>
                      <m:sSupPr>
                        <m:ctrlPr>
                          <a:rPr lang="mr-IN" sz="2200" i="1">
                            <a:latin typeface="Cambria Math" charset="0"/>
                          </a:rPr>
                        </m:ctrlPr>
                      </m:sSupPr>
                      <m:e>
                        <m:d>
                          <m:dPr>
                            <m:begChr m:val="‖"/>
                            <m:endChr m:val="‖"/>
                            <m:ctrlPr>
                              <a:rPr lang="mr-IN" sz="2200" i="1">
                                <a:latin typeface="Cambria Math" charset="0"/>
                              </a:rPr>
                            </m:ctrlPr>
                          </m:dPr>
                          <m:e>
                            <m:sSub>
                              <m:sSubPr>
                                <m:ctrlPr>
                                  <a:rPr lang="en-US" sz="2200" i="1">
                                    <a:latin typeface="Cambria Math" charset="0"/>
                                  </a:rPr>
                                </m:ctrlPr>
                              </m:sSubPr>
                              <m:e>
                                <m:r>
                                  <a:rPr lang="en-US" sz="2200" i="1">
                                    <a:latin typeface="Cambria Math" charset="0"/>
                                  </a:rPr>
                                  <m:t>𝑤</m:t>
                                </m:r>
                              </m:e>
                              <m:sub>
                                <m:r>
                                  <m:rPr>
                                    <m:sty m:val="p"/>
                                  </m:rPr>
                                  <a:rPr lang="en-US" sz="2200">
                                    <a:latin typeface="Cambria Math" charset="0"/>
                                  </a:rPr>
                                  <m:t>n</m:t>
                                </m:r>
                              </m:sub>
                            </m:sSub>
                          </m:e>
                        </m:d>
                      </m:e>
                      <m:sup>
                        <m:r>
                          <a:rPr lang="en-US" sz="2200" i="1">
                            <a:latin typeface="Cambria Math" charset="0"/>
                          </a:rPr>
                          <m:t>2</m:t>
                        </m:r>
                      </m:sup>
                    </m:sSup>
                  </m:oMath>
                </a14:m>
                <a:endParaRPr lang="en-US" sz="2200" i="1" dirty="0" smtClean="0">
                  <a:latin typeface="Cambria Math" charset="0"/>
                </a:endParaRPr>
              </a:p>
              <a:p>
                <a:pPr lvl="8"/>
                <a14:m>
                  <m:oMath xmlns:m="http://schemas.openxmlformats.org/officeDocument/2006/math">
                    <m:sSub>
                      <m:sSubPr>
                        <m:ctrlPr>
                          <a:rPr lang="en-US" i="1">
                            <a:latin typeface="Cambria Math" charset="0"/>
                          </a:rPr>
                        </m:ctrlPr>
                      </m:sSubPr>
                      <m:e>
                        <m:r>
                          <a:rPr lang="en-US" i="1">
                            <a:latin typeface="Cambria Math" charset="0"/>
                          </a:rPr>
                          <m:t>𝑙</m:t>
                        </m:r>
                      </m:e>
                      <m:sub>
                        <m:r>
                          <a:rPr lang="en-US" i="1">
                            <a:latin typeface="Cambria Math" charset="0"/>
                          </a:rPr>
                          <m:t>𝑡</m:t>
                        </m:r>
                      </m:sub>
                    </m:sSub>
                    <m:d>
                      <m:dPr>
                        <m:ctrlPr>
                          <a:rPr lang="en-US" i="1">
                            <a:latin typeface="Cambria Math" charset="0"/>
                          </a:rPr>
                        </m:ctrlPr>
                      </m:dPr>
                      <m:e>
                        <m:r>
                          <a:rPr lang="en-US" i="1">
                            <a:latin typeface="Cambria Math" charset="0"/>
                          </a:rPr>
                          <m:t>𝑤</m:t>
                        </m:r>
                        <m:r>
                          <a:rPr lang="en-US" i="1">
                            <a:latin typeface="Cambria Math" charset="0"/>
                          </a:rPr>
                          <m:t>, </m:t>
                        </m:r>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 </m:t>
                            </m:r>
                            <m:sSub>
                              <m:sSubPr>
                                <m:ctrlPr>
                                  <a:rPr lang="en-US" i="1">
                                    <a:latin typeface="Cambria Math" charset="0"/>
                                  </a:rPr>
                                </m:ctrlPr>
                              </m:sSubPr>
                              <m:e>
                                <m:r>
                                  <a:rPr lang="en-US" i="1">
                                    <a:latin typeface="Cambria Math" charset="0"/>
                                  </a:rPr>
                                  <m:t>𝑦</m:t>
                                </m:r>
                              </m:e>
                              <m:sub>
                                <m:r>
                                  <a:rPr lang="en-US" i="1">
                                    <a:latin typeface="Cambria Math" charset="0"/>
                                  </a:rPr>
                                  <m:t>𝑖</m:t>
                                </m:r>
                              </m:sub>
                            </m:sSub>
                          </m:e>
                        </m:d>
                        <m:r>
                          <a:rPr lang="en-US" i="1">
                            <a:latin typeface="Cambria Math" charset="0"/>
                          </a:rPr>
                          <m:t>, </m:t>
                        </m:r>
                        <m:r>
                          <a:rPr lang="en-US" i="1">
                            <a:latin typeface="Cambria Math" charset="0"/>
                            <a:ea typeface="Cambria Math" charset="0"/>
                            <a:cs typeface="Cambria Math" charset="0"/>
                          </a:rPr>
                          <m:t>𝜆</m:t>
                        </m:r>
                      </m:e>
                    </m:d>
                    <m:r>
                      <a:rPr lang="en-US" i="1">
                        <a:latin typeface="Cambria Math" charset="0"/>
                      </a:rPr>
                      <m:t>=</m:t>
                    </m:r>
                    <m:r>
                      <m:rPr>
                        <m:sty m:val="p"/>
                      </m:rPr>
                      <a:rPr lang="en-US">
                        <a:latin typeface="Cambria Math" charset="0"/>
                      </a:rPr>
                      <m:t>max</m:t>
                    </m:r>
                    <m:d>
                      <m:dPr>
                        <m:begChr m:val="{"/>
                        <m:endChr m:val="}"/>
                        <m:ctrlPr>
                          <a:rPr lang="en-US" i="1">
                            <a:latin typeface="Cambria Math" charset="0"/>
                          </a:rPr>
                        </m:ctrlPr>
                      </m:dPr>
                      <m:e>
                        <m:r>
                          <a:rPr lang="en-US">
                            <a:latin typeface="Cambria Math" charset="0"/>
                          </a:rPr>
                          <m:t>0, 1−</m:t>
                        </m:r>
                        <m:sSub>
                          <m:sSubPr>
                            <m:ctrlPr>
                              <a:rPr lang="en-US" i="1">
                                <a:latin typeface="Cambria Math" charset="0"/>
                              </a:rPr>
                            </m:ctrlPr>
                          </m:sSubPr>
                          <m:e>
                            <m:r>
                              <a:rPr lang="en-US" i="1">
                                <a:solidFill>
                                  <a:srgbClr val="C00000"/>
                                </a:solidFill>
                                <a:latin typeface="Cambria Math" charset="0"/>
                                <a:ea typeface="Cambria Math" charset="0"/>
                                <a:cs typeface="Cambria Math" charset="0"/>
                              </a:rPr>
                              <m:t>𝛾</m:t>
                            </m:r>
                            <m:r>
                              <a:rPr lang="en-US" i="1">
                                <a:solidFill>
                                  <a:srgbClr val="C00000"/>
                                </a:solidFill>
                                <a:latin typeface="Cambria Math" charset="0"/>
                                <a:ea typeface="Cambria Math" charset="0"/>
                                <a:cs typeface="Cambria Math" charset="0"/>
                              </a:rPr>
                              <m:t> </m:t>
                            </m:r>
                            <m:r>
                              <a:rPr lang="en-US" i="1">
                                <a:latin typeface="Cambria Math" charset="0"/>
                              </a:rPr>
                              <m:t>𝑦</m:t>
                            </m:r>
                          </m:e>
                          <m:sub>
                            <m:r>
                              <a:rPr lang="en-US" i="1">
                                <a:latin typeface="Cambria Math" charset="0"/>
                              </a:rPr>
                              <m:t>𝑡</m:t>
                            </m:r>
                          </m:sub>
                        </m:sSub>
                        <m:d>
                          <m:dPr>
                            <m:ctrlPr>
                              <a:rPr lang="en-US" i="1">
                                <a:latin typeface="Cambria Math" charset="0"/>
                              </a:rPr>
                            </m:ctrlPr>
                          </m:dPr>
                          <m:e>
                            <m:sSub>
                              <m:sSubPr>
                                <m:ctrlPr>
                                  <a:rPr lang="en-US" i="1">
                                    <a:latin typeface="Cambria Math" charset="0"/>
                                  </a:rPr>
                                </m:ctrlPr>
                              </m:sSubPr>
                              <m:e>
                                <m:r>
                                  <a:rPr lang="en-US" i="1">
                                    <a:latin typeface="Cambria Math" charset="0"/>
                                  </a:rPr>
                                  <m:t>𝑤</m:t>
                                </m:r>
                              </m:e>
                              <m:sub>
                                <m:r>
                                  <a:rPr lang="en-US" i="1">
                                    <a:latin typeface="Cambria Math" charset="0"/>
                                  </a:rPr>
                                  <m:t>𝑒</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a:latin typeface="Cambria Math" charset="0"/>
                                      </a:rPr>
                                    </m:ctrlPr>
                                  </m:sSubPr>
                                  <m:e>
                                    <m:r>
                                      <a:rPr lang="en-US" b="1" i="1">
                                        <a:latin typeface="Cambria Math" charset="0"/>
                                      </a:rPr>
                                      <m:t>𝒆</m:t>
                                    </m:r>
                                  </m:e>
                                  <m:sub>
                                    <m:r>
                                      <a:rPr lang="en-US" b="1" i="1">
                                        <a:latin typeface="Cambria Math" charset="0"/>
                                      </a:rPr>
                                      <m:t>𝒊</m:t>
                                    </m:r>
                                  </m:sub>
                                </m:sSub>
                              </m:sub>
                            </m:sSub>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𝑠</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a:latin typeface="Cambria Math" charset="0"/>
                                      </a:rPr>
                                    </m:ctrlPr>
                                  </m:sSubPr>
                                  <m:e>
                                    <m:r>
                                      <a:rPr lang="en-US" b="1" i="1">
                                        <a:latin typeface="Cambria Math" charset="0"/>
                                      </a:rPr>
                                      <m:t>𝒔</m:t>
                                    </m:r>
                                  </m:e>
                                  <m:sub>
                                    <m:r>
                                      <a:rPr lang="en-US" b="1" i="1">
                                        <a:latin typeface="Cambria Math" charset="0"/>
                                      </a:rPr>
                                      <m:t>𝒊</m:t>
                                    </m:r>
                                  </m:sub>
                                </m:sSub>
                              </m:sub>
                            </m:sSub>
                            <m:r>
                              <a:rPr lang="en-US" i="1">
                                <a:latin typeface="Cambria Math" charset="0"/>
                              </a:rPr>
                              <m:t>+</m:t>
                            </m:r>
                            <m:sSub>
                              <m:sSubPr>
                                <m:ctrlPr>
                                  <a:rPr lang="en-US" i="1">
                                    <a:latin typeface="Cambria Math" charset="0"/>
                                  </a:rPr>
                                </m:ctrlPr>
                              </m:sSubPr>
                              <m:e>
                                <m:r>
                                  <a:rPr lang="en-US" i="1">
                                    <a:latin typeface="Cambria Math" charset="0"/>
                                  </a:rPr>
                                  <m:t>𝑤</m:t>
                                </m:r>
                              </m:e>
                              <m:sub>
                                <m:r>
                                  <a:rPr lang="en-US" i="1">
                                    <a:latin typeface="Cambria Math" charset="0"/>
                                  </a:rPr>
                                  <m:t>𝑛</m:t>
                                </m:r>
                              </m:sub>
                            </m:sSub>
                            <m:r>
                              <a:rPr lang="en-US" i="1">
                                <a:latin typeface="Cambria Math" charset="0"/>
                              </a:rPr>
                              <m:t> . </m:t>
                            </m:r>
                            <m:sSub>
                              <m:sSubPr>
                                <m:ctrlPr>
                                  <a:rPr lang="en-US" i="1">
                                    <a:latin typeface="Cambria Math" charset="0"/>
                                  </a:rPr>
                                </m:ctrlPr>
                              </m:sSubPr>
                              <m:e>
                                <m:r>
                                  <a:rPr lang="en-US" b="1" i="1">
                                    <a:latin typeface="Cambria Math" charset="0"/>
                                  </a:rPr>
                                  <m:t>𝒙</m:t>
                                </m:r>
                              </m:e>
                              <m:sub>
                                <m:sSub>
                                  <m:sSubPr>
                                    <m:ctrlPr>
                                      <a:rPr lang="en-US" b="1" i="1">
                                        <a:latin typeface="Cambria Math" charset="0"/>
                                      </a:rPr>
                                    </m:ctrlPr>
                                  </m:sSubPr>
                                  <m:e>
                                    <m:r>
                                      <a:rPr lang="en-US" b="1" i="1">
                                        <a:latin typeface="Cambria Math" charset="0"/>
                                      </a:rPr>
                                      <m:t>𝒏</m:t>
                                    </m:r>
                                  </m:e>
                                  <m:sub>
                                    <m:r>
                                      <a:rPr lang="en-US" b="1" i="1">
                                        <a:latin typeface="Cambria Math" charset="0"/>
                                      </a:rPr>
                                      <m:t>𝒊</m:t>
                                    </m:r>
                                  </m:sub>
                                </m:sSub>
                              </m:sub>
                            </m:sSub>
                          </m:e>
                        </m:d>
                      </m:e>
                    </m:d>
                  </m:oMath>
                </a14:m>
                <a:endParaRPr lang="en-US" dirty="0" smtClean="0"/>
              </a:p>
              <a:p>
                <a:pPr marL="914400" lvl="1" indent="-457200">
                  <a:buFont typeface="+mj-lt"/>
                  <a:buAutoNum type="arabicPeriod"/>
                </a:pPr>
                <a:r>
                  <a:rPr lang="en-US" sz="2200" u="sng" dirty="0" smtClean="0"/>
                  <a:t>Update weight means:</a:t>
                </a:r>
                <a:r>
                  <a:rPr lang="en-US" sz="2200" dirty="0" smtClean="0"/>
                  <a:t> </a:t>
                </a:r>
                <a14:m>
                  <m:oMath xmlns:m="http://schemas.openxmlformats.org/officeDocument/2006/math">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a:rPr lang="en-US" sz="2200" i="1">
                                <a:latin typeface="Cambria Math" charset="0"/>
                                <a:ea typeface="Cambria Math" charset="0"/>
                                <a:cs typeface="Cambria Math" charset="0"/>
                              </a:rPr>
                              <m:t>𝜇</m:t>
                            </m:r>
                          </m:e>
                          <m:sub>
                            <m:r>
                              <a:rPr lang="en-US" sz="2200" i="1">
                                <a:latin typeface="Cambria Math" charset="0"/>
                              </a:rPr>
                              <m:t>𝑖</m:t>
                            </m:r>
                          </m:sub>
                        </m:sSub>
                      </m:sub>
                    </m:sSub>
                    <m:r>
                      <a:rPr lang="en-US" sz="2200" i="1">
                        <a:latin typeface="Cambria Math" charset="0"/>
                      </a:rPr>
                      <m:t>= </m:t>
                    </m:r>
                    <m:sSub>
                      <m:sSubPr>
                        <m:ctrlPr>
                          <a:rPr lang="en-US" sz="2200" i="1">
                            <a:latin typeface="Cambria Math" charset="0"/>
                          </a:rPr>
                        </m:ctrlPr>
                      </m:sSubPr>
                      <m:e>
                        <m:r>
                          <a:rPr lang="en-US" sz="2200" i="1">
                            <a:latin typeface="Cambria Math" charset="0"/>
                          </a:rPr>
                          <m:t>[</m:t>
                        </m:r>
                        <m:r>
                          <a:rPr lang="en-US" sz="2200" i="1">
                            <a:latin typeface="Cambria Math" charset="0"/>
                          </a:rPr>
                          <m:t>𝑤</m:t>
                        </m:r>
                      </m:e>
                      <m:sub>
                        <m:r>
                          <a:rPr lang="en-US" sz="2200" i="1">
                            <a:latin typeface="Cambria Math" charset="0"/>
                          </a:rPr>
                          <m:t>𝑖</m:t>
                        </m:r>
                      </m:sub>
                    </m:sSub>
                    <m:r>
                      <a:rPr lang="en-US" sz="2200" i="1">
                        <a:latin typeface="Cambria Math" charset="0"/>
                      </a:rPr>
                      <m:t>+</m:t>
                    </m:r>
                    <m:d>
                      <m:dPr>
                        <m:ctrlPr>
                          <a:rPr lang="en-US" sz="2200" i="1">
                            <a:latin typeface="Cambria Math" charset="0"/>
                          </a:rPr>
                        </m:ctrlPr>
                      </m:dPr>
                      <m:e>
                        <m:sSub>
                          <m:sSubPr>
                            <m:ctrlPr>
                              <a:rPr lang="en-US" sz="2200" i="1">
                                <a:latin typeface="Cambria Math" charset="0"/>
                              </a:rPr>
                            </m:ctrlPr>
                          </m:sSubPr>
                          <m:e>
                            <m:r>
                              <a:rPr lang="en-US" sz="2200" i="1">
                                <a:latin typeface="Cambria Math" charset="0"/>
                              </a:rPr>
                              <m:t>𝑛</m:t>
                            </m:r>
                          </m:e>
                          <m:sub>
                            <m:r>
                              <a:rPr lang="en-US" sz="2200" i="1">
                                <a:latin typeface="Cambria Math" charset="0"/>
                              </a:rPr>
                              <m:t>𝑖</m:t>
                            </m:r>
                          </m:sub>
                        </m:sSub>
                        <m:r>
                          <a:rPr lang="en-US" sz="2200" i="1">
                            <a:latin typeface="Cambria Math" charset="0"/>
                          </a:rPr>
                          <m:t>−1</m:t>
                        </m:r>
                      </m:e>
                    </m:d>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a:rPr lang="en-US" sz="2200" i="1">
                                <a:latin typeface="Cambria Math" charset="0"/>
                                <a:ea typeface="Cambria Math" charset="0"/>
                                <a:cs typeface="Cambria Math" charset="0"/>
                              </a:rPr>
                              <m:t>𝜇</m:t>
                            </m:r>
                          </m:e>
                          <m:sub>
                            <m:r>
                              <a:rPr lang="en-US" sz="2200" i="1">
                                <a:latin typeface="Cambria Math" charset="0"/>
                              </a:rPr>
                              <m:t>𝑖</m:t>
                            </m:r>
                          </m:sub>
                        </m:sSub>
                      </m:sub>
                    </m:sSub>
                    <m:r>
                      <a:rPr lang="en-US" sz="2200" i="1">
                        <a:latin typeface="Cambria Math" charset="0"/>
                      </a:rPr>
                      <m:t>−1]/</m:t>
                    </m:r>
                    <m:sSub>
                      <m:sSubPr>
                        <m:ctrlPr>
                          <a:rPr lang="en-US" sz="2200" i="1">
                            <a:latin typeface="Cambria Math" charset="0"/>
                          </a:rPr>
                        </m:ctrlPr>
                      </m:sSubPr>
                      <m:e>
                        <m:r>
                          <a:rPr lang="en-US" sz="2200" i="1">
                            <a:latin typeface="Cambria Math" charset="0"/>
                          </a:rPr>
                          <m:t>𝑛</m:t>
                        </m:r>
                      </m:e>
                      <m:sub>
                        <m:r>
                          <a:rPr lang="en-US" sz="2200" i="1">
                            <a:latin typeface="Cambria Math" charset="0"/>
                          </a:rPr>
                          <m:t>𝑖</m:t>
                        </m:r>
                      </m:sub>
                    </m:sSub>
                  </m:oMath>
                </a14:m>
                <a:endParaRPr lang="en-US" sz="2200" dirty="0" smtClean="0"/>
              </a:p>
              <a:p>
                <a:pPr marL="914400" lvl="3" indent="-457200">
                  <a:spcBef>
                    <a:spcPts val="1000"/>
                  </a:spcBef>
                  <a:buFont typeface="+mj-lt"/>
                  <a:buAutoNum type="arabicPeriod"/>
                </a:pPr>
                <a:r>
                  <a:rPr lang="en-US" sz="2200" u="sng" dirty="0" smtClean="0"/>
                  <a:t>Update weight variance:</a:t>
                </a:r>
                <a:r>
                  <a:rPr lang="en-US" sz="2200" dirty="0" smtClean="0"/>
                  <a:t> </a:t>
                </a:r>
                <a14:m>
                  <m:oMath xmlns:m="http://schemas.openxmlformats.org/officeDocument/2006/math">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m:rPr>
                                <m:sty m:val="p"/>
                              </m:rPr>
                              <a:rPr lang="el-GR" sz="2200" i="1">
                                <a:latin typeface="Cambria Math" charset="0"/>
                                <a:ea typeface="Cambria Math" charset="0"/>
                                <a:cs typeface="Cambria Math" charset="0"/>
                              </a:rPr>
                              <m:t>Σ</m:t>
                            </m:r>
                          </m:e>
                          <m:sub>
                            <m:r>
                              <a:rPr lang="en-US" sz="2200" i="1">
                                <a:latin typeface="Cambria Math" charset="0"/>
                              </a:rPr>
                              <m:t>𝑖</m:t>
                            </m:r>
                          </m:sub>
                        </m:sSub>
                      </m:sub>
                    </m:sSub>
                    <m:r>
                      <a:rPr lang="en-US" sz="2200" i="1">
                        <a:latin typeface="Cambria Math" charset="0"/>
                      </a:rPr>
                      <m:t>= </m:t>
                    </m:r>
                    <m:f>
                      <m:fPr>
                        <m:ctrlPr>
                          <a:rPr lang="mr-IN" sz="2200" i="1">
                            <a:latin typeface="Cambria Math" charset="0"/>
                          </a:rPr>
                        </m:ctrlPr>
                      </m:fPr>
                      <m:num>
                        <m:sSub>
                          <m:sSubPr>
                            <m:ctrlPr>
                              <a:rPr lang="en-US" sz="2200" i="1">
                                <a:latin typeface="Cambria Math" charset="0"/>
                              </a:rPr>
                            </m:ctrlPr>
                          </m:sSubPr>
                          <m:e>
                            <m:r>
                              <a:rPr lang="en-US" sz="2200" i="1">
                                <a:latin typeface="Cambria Math" charset="0"/>
                              </a:rPr>
                              <m:t>𝑛</m:t>
                            </m:r>
                          </m:e>
                          <m:sub>
                            <m:r>
                              <a:rPr lang="en-US" sz="2200" i="1">
                                <a:latin typeface="Cambria Math" charset="0"/>
                              </a:rPr>
                              <m:t>𝑖</m:t>
                            </m:r>
                          </m:sub>
                        </m:sSub>
                        <m:r>
                          <a:rPr lang="en-US" sz="2200" i="1">
                            <a:latin typeface="Cambria Math" charset="0"/>
                          </a:rPr>
                          <m:t>−2</m:t>
                        </m:r>
                      </m:num>
                      <m:den>
                        <m:sSub>
                          <m:sSubPr>
                            <m:ctrlPr>
                              <a:rPr lang="en-US" sz="2200" i="1">
                                <a:latin typeface="Cambria Math" charset="0"/>
                              </a:rPr>
                            </m:ctrlPr>
                          </m:sSubPr>
                          <m:e>
                            <m:r>
                              <a:rPr lang="en-US" sz="2200" i="1">
                                <a:latin typeface="Cambria Math" charset="0"/>
                              </a:rPr>
                              <m:t>𝑛</m:t>
                            </m:r>
                          </m:e>
                          <m:sub>
                            <m:r>
                              <a:rPr lang="en-US" sz="2200" i="1">
                                <a:latin typeface="Cambria Math" charset="0"/>
                              </a:rPr>
                              <m:t>𝑖</m:t>
                            </m:r>
                          </m:sub>
                        </m:sSub>
                        <m:r>
                          <a:rPr lang="en-US" sz="2200" i="1">
                            <a:latin typeface="Cambria Math" charset="0"/>
                          </a:rPr>
                          <m:t>−1</m:t>
                        </m:r>
                      </m:den>
                    </m:f>
                    <m:sSub>
                      <m:sSubPr>
                        <m:ctrlPr>
                          <a:rPr lang="en-US" sz="2200" i="1">
                            <a:latin typeface="Cambria Math" charset="0"/>
                          </a:rPr>
                        </m:ctrlPr>
                      </m:sSubPr>
                      <m:e>
                        <m:r>
                          <a:rPr lang="en-US" sz="2200" i="1">
                            <a:latin typeface="Cambria Math" charset="0"/>
                          </a:rPr>
                          <m:t> </m:t>
                        </m:r>
                        <m:r>
                          <a:rPr lang="en-US" sz="2200" i="1">
                            <a:latin typeface="Cambria Math" charset="0"/>
                          </a:rPr>
                          <m:t>𝑤</m:t>
                        </m:r>
                      </m:e>
                      <m:sub>
                        <m:sSub>
                          <m:sSubPr>
                            <m:ctrlPr>
                              <a:rPr lang="en-US" sz="2200" i="1">
                                <a:latin typeface="Cambria Math" charset="0"/>
                              </a:rPr>
                            </m:ctrlPr>
                          </m:sSubPr>
                          <m:e>
                            <m:r>
                              <m:rPr>
                                <m:sty m:val="p"/>
                              </m:rPr>
                              <a:rPr lang="el-GR" sz="2200" i="1">
                                <a:latin typeface="Cambria Math" charset="0"/>
                                <a:ea typeface="Cambria Math" charset="0"/>
                                <a:cs typeface="Cambria Math" charset="0"/>
                              </a:rPr>
                              <m:t>Σ</m:t>
                            </m:r>
                          </m:e>
                          <m:sub>
                            <m:r>
                              <a:rPr lang="en-US" sz="2200" i="1">
                                <a:latin typeface="Cambria Math" charset="0"/>
                              </a:rPr>
                              <m:t>𝑖</m:t>
                            </m:r>
                            <m:r>
                              <a:rPr lang="en-US" sz="2200" i="1">
                                <a:latin typeface="Cambria Math" charset="0"/>
                              </a:rPr>
                              <m:t>−1</m:t>
                            </m:r>
                          </m:sub>
                        </m:sSub>
                      </m:sub>
                    </m:sSub>
                    <m:r>
                      <a:rPr lang="en-US" sz="2200" i="1">
                        <a:latin typeface="Cambria Math" charset="0"/>
                      </a:rPr>
                      <m:t>+</m:t>
                    </m:r>
                    <m:f>
                      <m:fPr>
                        <m:ctrlPr>
                          <a:rPr lang="mr-IN" sz="2200" i="1">
                            <a:latin typeface="Cambria Math" charset="0"/>
                          </a:rPr>
                        </m:ctrlPr>
                      </m:fPr>
                      <m:num>
                        <m:r>
                          <a:rPr lang="en-US" sz="2200" i="1">
                            <a:latin typeface="Cambria Math" charset="0"/>
                          </a:rPr>
                          <m:t>1</m:t>
                        </m:r>
                      </m:num>
                      <m:den>
                        <m:sSub>
                          <m:sSubPr>
                            <m:ctrlPr>
                              <a:rPr lang="en-US" sz="2200" i="1">
                                <a:latin typeface="Cambria Math" charset="0"/>
                              </a:rPr>
                            </m:ctrlPr>
                          </m:sSubPr>
                          <m:e>
                            <m:r>
                              <a:rPr lang="en-US" sz="2200" i="1">
                                <a:latin typeface="Cambria Math" charset="0"/>
                              </a:rPr>
                              <m:t>𝑛</m:t>
                            </m:r>
                          </m:e>
                          <m:sub>
                            <m:r>
                              <a:rPr lang="en-US" sz="2200" i="1">
                                <a:latin typeface="Cambria Math" charset="0"/>
                              </a:rPr>
                              <m:t>𝑖</m:t>
                            </m:r>
                          </m:sub>
                        </m:sSub>
                      </m:den>
                    </m:f>
                    <m:r>
                      <a:rPr lang="en-US" sz="2200" i="1">
                        <a:latin typeface="Cambria Math" charset="0"/>
                      </a:rPr>
                      <m:t>(</m:t>
                    </m:r>
                    <m:sSub>
                      <m:sSubPr>
                        <m:ctrlPr>
                          <a:rPr lang="en-US" sz="2200" i="1">
                            <a:latin typeface="Cambria Math" charset="0"/>
                          </a:rPr>
                        </m:ctrlPr>
                      </m:sSubPr>
                      <m:e>
                        <m:r>
                          <a:rPr lang="en-US" sz="2200" i="1">
                            <a:latin typeface="Cambria Math" charset="0"/>
                          </a:rPr>
                          <m:t>𝑤</m:t>
                        </m:r>
                      </m:e>
                      <m:sub>
                        <m:r>
                          <a:rPr lang="en-US" sz="2200" i="1">
                            <a:latin typeface="Cambria Math" charset="0"/>
                          </a:rPr>
                          <m:t>𝑖</m:t>
                        </m:r>
                      </m:sub>
                    </m:sSub>
                    <m:r>
                      <a:rPr lang="en-US" sz="2200" i="1">
                        <a:latin typeface="Cambria Math" charset="0"/>
                      </a:rPr>
                      <m:t>−</m:t>
                    </m:r>
                    <m:sSub>
                      <m:sSubPr>
                        <m:ctrlPr>
                          <a:rPr lang="en-US" sz="2200" i="1">
                            <a:latin typeface="Cambria Math" charset="0"/>
                          </a:rPr>
                        </m:ctrlPr>
                      </m:sSubPr>
                      <m:e>
                        <m:r>
                          <a:rPr lang="en-US" sz="2200" i="1">
                            <a:latin typeface="Cambria Math" charset="0"/>
                          </a:rPr>
                          <m:t>𝑤</m:t>
                        </m:r>
                      </m:e>
                      <m:sub>
                        <m:sSub>
                          <m:sSubPr>
                            <m:ctrlPr>
                              <a:rPr lang="en-US" sz="2200" i="1">
                                <a:latin typeface="Cambria Math" charset="0"/>
                              </a:rPr>
                            </m:ctrlPr>
                          </m:sSubPr>
                          <m:e>
                            <m:r>
                              <a:rPr lang="en-US" sz="2200" i="1">
                                <a:latin typeface="Cambria Math" charset="0"/>
                                <a:ea typeface="Cambria Math" charset="0"/>
                                <a:cs typeface="Cambria Math" charset="0"/>
                              </a:rPr>
                              <m:t>𝜇</m:t>
                            </m:r>
                          </m:e>
                          <m:sub>
                            <m:r>
                              <a:rPr lang="en-US" sz="2200" i="1">
                                <a:latin typeface="Cambria Math" charset="0"/>
                              </a:rPr>
                              <m:t>𝑖</m:t>
                            </m:r>
                            <m:r>
                              <a:rPr lang="en-US" sz="2200" i="1">
                                <a:latin typeface="Cambria Math" charset="0"/>
                              </a:rPr>
                              <m:t>−1</m:t>
                            </m:r>
                          </m:sub>
                        </m:sSub>
                      </m:sub>
                    </m:sSub>
                    <m:r>
                      <a:rPr lang="en-US" sz="2200" i="1">
                        <a:latin typeface="Cambria Math" charset="0"/>
                      </a:rPr>
                      <m:t>)</m:t>
                    </m:r>
                  </m:oMath>
                </a14:m>
                <a:endParaRPr lang="en-US" sz="2200" dirty="0" smtClean="0"/>
              </a:p>
              <a:p>
                <a:pPr marL="914400" lvl="3" indent="-457200">
                  <a:spcBef>
                    <a:spcPts val="1000"/>
                  </a:spcBef>
                  <a:buFont typeface="+mj-lt"/>
                  <a:buAutoNum type="arabicPeriod"/>
                </a:pPr>
                <a:r>
                  <a:rPr lang="en-US" sz="2200" u="sng" dirty="0"/>
                  <a:t>S</a:t>
                </a:r>
                <a:r>
                  <a:rPr lang="en-US" sz="2200" u="sng" dirty="0" smtClean="0"/>
                  <a:t>parsify the classifier:</a:t>
                </a:r>
                <a:r>
                  <a:rPr lang="en-US" sz="2200" dirty="0" smtClean="0"/>
                  <a:t> </a:t>
                </a:r>
                <a14:m>
                  <m:oMath xmlns:m="http://schemas.openxmlformats.org/officeDocument/2006/math">
                    <m:r>
                      <m:rPr>
                        <m:sty m:val="p"/>
                      </m:rPr>
                      <a:rPr lang="en-US" sz="2200" b="0" i="0" smtClean="0">
                        <a:latin typeface="Cambria Math" charset="0"/>
                      </a:rPr>
                      <m:t>trunc</m:t>
                    </m:r>
                    <m:r>
                      <a:rPr lang="en-US" sz="2200" b="0" i="0" smtClean="0">
                        <a:latin typeface="Cambria Math" charset="0"/>
                      </a:rPr>
                      <m:t>(</m:t>
                    </m:r>
                    <m:r>
                      <m:rPr>
                        <m:sty m:val="p"/>
                      </m:rPr>
                      <a:rPr lang="en-US" sz="2200">
                        <a:latin typeface="Cambria Math" charset="0"/>
                      </a:rPr>
                      <m:t>min</m:t>
                    </m:r>
                    <m:d>
                      <m:dPr>
                        <m:ctrlPr>
                          <a:rPr lang="en-US" sz="2200" i="1">
                            <a:latin typeface="Cambria Math" charset="0"/>
                          </a:rPr>
                        </m:ctrlPr>
                      </m:dPr>
                      <m:e>
                        <m:r>
                          <a:rPr lang="en-US" sz="2200" i="1">
                            <a:latin typeface="Cambria Math" charset="0"/>
                          </a:rPr>
                          <m:t>1,</m:t>
                        </m:r>
                        <m:f>
                          <m:fPr>
                            <m:ctrlPr>
                              <a:rPr lang="mr-IN" sz="2200" i="1">
                                <a:latin typeface="Cambria Math" charset="0"/>
                              </a:rPr>
                            </m:ctrlPr>
                          </m:fPr>
                          <m:num>
                            <m:r>
                              <m:rPr>
                                <m:sty m:val="p"/>
                              </m:rPr>
                              <a:rPr lang="el-GR" sz="2200" i="1">
                                <a:latin typeface="Cambria Math" charset="0"/>
                                <a:ea typeface="Cambria Math" charset="0"/>
                                <a:cs typeface="Cambria Math" charset="0"/>
                              </a:rPr>
                              <m:t>λ</m:t>
                            </m:r>
                          </m:num>
                          <m:den>
                            <m:sSub>
                              <m:sSubPr>
                                <m:ctrlPr>
                                  <a:rPr lang="en-US" sz="2200" i="1">
                                    <a:latin typeface="Cambria Math" charset="0"/>
                                  </a:rPr>
                                </m:ctrlPr>
                              </m:sSubPr>
                              <m:e>
                                <m:d>
                                  <m:dPr>
                                    <m:begChr m:val="‖"/>
                                    <m:endChr m:val="‖"/>
                                    <m:ctrlPr>
                                      <a:rPr lang="en-US" sz="2200" i="1">
                                        <a:latin typeface="Cambria Math" charset="0"/>
                                      </a:rPr>
                                    </m:ctrlPr>
                                  </m:dPr>
                                  <m:e>
                                    <m:sSub>
                                      <m:sSubPr>
                                        <m:ctrlPr>
                                          <a:rPr lang="en-US" sz="2200" i="1">
                                            <a:latin typeface="Cambria Math" charset="0"/>
                                          </a:rPr>
                                        </m:ctrlPr>
                                      </m:sSubPr>
                                      <m:e>
                                        <m:r>
                                          <a:rPr lang="en-US" sz="2200" i="1">
                                            <a:latin typeface="Cambria Math" charset="0"/>
                                          </a:rPr>
                                          <m:t>𝑤</m:t>
                                        </m:r>
                                      </m:e>
                                      <m:sub>
                                        <m:r>
                                          <a:rPr lang="en-US" sz="2200" i="1">
                                            <a:latin typeface="Cambria Math" charset="0"/>
                                          </a:rPr>
                                          <m:t>𝑖</m:t>
                                        </m:r>
                                        <m:r>
                                          <a:rPr lang="en-US" sz="2200" i="1">
                                            <a:latin typeface="Cambria Math" charset="0"/>
                                          </a:rPr>
                                          <m:t>+1</m:t>
                                        </m:r>
                                      </m:sub>
                                    </m:sSub>
                                  </m:e>
                                </m:d>
                              </m:e>
                              <m:sub>
                                <m:r>
                                  <a:rPr lang="en-US" sz="2200" i="1">
                                    <a:latin typeface="Cambria Math" charset="0"/>
                                  </a:rPr>
                                  <m:t>1</m:t>
                                </m:r>
                              </m:sub>
                            </m:sSub>
                          </m:den>
                        </m:f>
                      </m:e>
                    </m:d>
                    <m:sSub>
                      <m:sSubPr>
                        <m:ctrlPr>
                          <a:rPr lang="en-US" sz="2200" i="1">
                            <a:latin typeface="Cambria Math" charset="0"/>
                          </a:rPr>
                        </m:ctrlPr>
                      </m:sSubPr>
                      <m:e>
                        <m:r>
                          <a:rPr lang="en-US" sz="2200" i="1">
                            <a:latin typeface="Cambria Math" charset="0"/>
                          </a:rPr>
                          <m:t>𝑤</m:t>
                        </m:r>
                      </m:e>
                      <m:sub>
                        <m:r>
                          <a:rPr lang="en-US" sz="2200" i="1">
                            <a:latin typeface="Cambria Math" charset="0"/>
                          </a:rPr>
                          <m:t>𝑖</m:t>
                        </m:r>
                        <m:r>
                          <a:rPr lang="en-US" sz="2200" i="1">
                            <a:latin typeface="Cambria Math" charset="0"/>
                          </a:rPr>
                          <m:t>+1</m:t>
                        </m:r>
                      </m:sub>
                    </m:sSub>
                    <m:r>
                      <a:rPr lang="en-US" sz="2200" b="0" i="1" smtClean="0">
                        <a:latin typeface="Cambria Math" charset="0"/>
                      </a:rPr>
                      <m:t>)</m:t>
                    </m:r>
                  </m:oMath>
                </a14:m>
                <a:endParaRPr lang="en-US" sz="2200" dirty="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19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4690768" y="6356350"/>
            <a:ext cx="2810464" cy="365125"/>
          </a:xfrm>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20</a:t>
            </a:fld>
            <a:endParaRPr lang="en-US" dirty="0"/>
          </a:p>
        </p:txBody>
      </p:sp>
    </p:spTree>
    <p:extLst>
      <p:ext uri="{BB962C8B-B14F-4D97-AF65-F5344CB8AC3E}">
        <p14:creationId xmlns:p14="http://schemas.microsoft.com/office/powerpoint/2010/main" val="122027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Experiments: Dataset Statistics</a:t>
            </a:r>
            <a:endParaRPr lang="en-US" b="1"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2058444"/>
              </p:ext>
            </p:extLst>
          </p:nvPr>
        </p:nvGraphicFramePr>
        <p:xfrm>
          <a:off x="261256" y="1807028"/>
          <a:ext cx="11625944" cy="3463880"/>
        </p:xfrm>
        <a:graphic>
          <a:graphicData uri="http://schemas.openxmlformats.org/drawingml/2006/table">
            <a:tbl>
              <a:tblPr firstRow="1" firstCol="1" bandRow="1">
                <a:tableStyleId>{073A0DAA-6AF3-43AB-8588-CEC1D06C72B9}</a:tableStyleId>
              </a:tblPr>
              <a:tblGrid>
                <a:gridCol w="976426"/>
                <a:gridCol w="852375"/>
                <a:gridCol w="957943"/>
                <a:gridCol w="914400"/>
                <a:gridCol w="979714"/>
                <a:gridCol w="957943"/>
                <a:gridCol w="957943"/>
                <a:gridCol w="914400"/>
                <a:gridCol w="892629"/>
                <a:gridCol w="1023257"/>
                <a:gridCol w="936171"/>
                <a:gridCol w="1262743"/>
              </a:tblGrid>
              <a:tr h="523739">
                <a:tc>
                  <a:txBody>
                    <a:bodyPr/>
                    <a:lstStyle/>
                    <a:p>
                      <a:endParaRPr lang="en-US" dirty="0"/>
                    </a:p>
                  </a:txBody>
                  <a:tcPr/>
                </a:tc>
                <a:tc>
                  <a:txBody>
                    <a:bodyPr/>
                    <a:lstStyle/>
                    <a:p>
                      <a:r>
                        <a:rPr lang="en-US" dirty="0" smtClean="0"/>
                        <a:t>a8a</a:t>
                      </a:r>
                      <a:endParaRPr lang="en-US" dirty="0"/>
                    </a:p>
                  </a:txBody>
                  <a:tcPr/>
                </a:tc>
                <a:tc>
                  <a:txBody>
                    <a:bodyPr/>
                    <a:lstStyle/>
                    <a:p>
                      <a:r>
                        <a:rPr lang="en-US" dirty="0" err="1" smtClean="0"/>
                        <a:t>german</a:t>
                      </a:r>
                      <a:endParaRPr lang="en-US" dirty="0"/>
                    </a:p>
                  </a:txBody>
                  <a:tcPr/>
                </a:tc>
                <a:tc>
                  <a:txBody>
                    <a:bodyPr/>
                    <a:lstStyle/>
                    <a:p>
                      <a:r>
                        <a:rPr lang="en-US" sz="1200" dirty="0" smtClean="0"/>
                        <a:t>ionosphere</a:t>
                      </a:r>
                      <a:endParaRPr lang="en-US" sz="1200" dirty="0"/>
                    </a:p>
                  </a:txBody>
                  <a:tcPr/>
                </a:tc>
                <a:tc>
                  <a:txBody>
                    <a:bodyPr/>
                    <a:lstStyle/>
                    <a:p>
                      <a:r>
                        <a:rPr lang="en-US" dirty="0" smtClean="0"/>
                        <a:t>magic04</a:t>
                      </a:r>
                      <a:endParaRPr lang="en-US" dirty="0"/>
                    </a:p>
                  </a:txBody>
                  <a:tcPr/>
                </a:tc>
                <a:tc>
                  <a:txBody>
                    <a:bodyPr/>
                    <a:lstStyle/>
                    <a:p>
                      <a:r>
                        <a:rPr lang="en-US" sz="1400" dirty="0" err="1" smtClean="0"/>
                        <a:t>spambase</a:t>
                      </a:r>
                      <a:endParaRPr lang="en-US" sz="1400" dirty="0"/>
                    </a:p>
                  </a:txBody>
                  <a:tcPr/>
                </a:tc>
                <a:tc>
                  <a:txBody>
                    <a:bodyPr/>
                    <a:lstStyle/>
                    <a:p>
                      <a:r>
                        <a:rPr lang="en-US" sz="1200" dirty="0" smtClean="0"/>
                        <a:t>svmguide3</a:t>
                      </a:r>
                      <a:endParaRPr lang="en-US" sz="1200" dirty="0"/>
                    </a:p>
                  </a:txBody>
                  <a:tcPr/>
                </a:tc>
                <a:tc>
                  <a:txBody>
                    <a:bodyPr/>
                    <a:lstStyle/>
                    <a:p>
                      <a:r>
                        <a:rPr lang="en-US" dirty="0" err="1" smtClean="0"/>
                        <a:t>wdbc</a:t>
                      </a:r>
                      <a:endParaRPr lang="en-US" dirty="0"/>
                    </a:p>
                  </a:txBody>
                  <a:tcPr/>
                </a:tc>
                <a:tc>
                  <a:txBody>
                    <a:bodyPr/>
                    <a:lstStyle/>
                    <a:p>
                      <a:r>
                        <a:rPr lang="en-US" dirty="0" err="1" smtClean="0"/>
                        <a:t>wpbc</a:t>
                      </a:r>
                      <a:endParaRPr lang="en-US" dirty="0"/>
                    </a:p>
                  </a:txBody>
                  <a:tcPr/>
                </a:tc>
                <a:tc>
                  <a:txBody>
                    <a:bodyPr/>
                    <a:lstStyle/>
                    <a:p>
                      <a:r>
                        <a:rPr lang="en-US" dirty="0" smtClean="0"/>
                        <a:t>Enron</a:t>
                      </a:r>
                      <a:endParaRPr lang="en-US" dirty="0"/>
                    </a:p>
                  </a:txBody>
                  <a:tcPr/>
                </a:tc>
                <a:tc>
                  <a:txBody>
                    <a:bodyPr/>
                    <a:lstStyle/>
                    <a:p>
                      <a:r>
                        <a:rPr lang="en-US" dirty="0" smtClean="0"/>
                        <a:t>TREC</a:t>
                      </a:r>
                      <a:endParaRPr lang="en-US" dirty="0"/>
                    </a:p>
                  </a:txBody>
                  <a:tcPr/>
                </a:tc>
                <a:tc>
                  <a:txBody>
                    <a:bodyPr/>
                    <a:lstStyle/>
                    <a:p>
                      <a:r>
                        <a:rPr lang="en-US" dirty="0" smtClean="0"/>
                        <a:t>URL</a:t>
                      </a:r>
                      <a:endParaRPr lang="en-US" dirty="0"/>
                    </a:p>
                  </a:txBody>
                  <a:tcPr/>
                </a:tc>
              </a:tr>
              <a:tr h="553327">
                <a:tc>
                  <a:txBody>
                    <a:bodyPr/>
                    <a:lstStyle/>
                    <a:p>
                      <a:r>
                        <a:rPr lang="en-US" sz="1400" dirty="0" smtClean="0"/>
                        <a:t>Instances</a:t>
                      </a:r>
                      <a:endParaRPr lang="en-US" sz="1400" dirty="0"/>
                    </a:p>
                  </a:txBody>
                  <a:tcPr/>
                </a:tc>
                <a:tc>
                  <a:txBody>
                    <a:bodyPr/>
                    <a:lstStyle/>
                    <a:p>
                      <a:r>
                        <a:rPr lang="is-IS" sz="1800" b="0" i="0" kern="1200" dirty="0" smtClean="0">
                          <a:solidFill>
                            <a:schemeClr val="dk1"/>
                          </a:solidFill>
                          <a:effectLst/>
                          <a:latin typeface="+mn-lt"/>
                          <a:ea typeface="+mn-ea"/>
                          <a:cs typeface="+mn-cs"/>
                        </a:rPr>
                        <a:t>22,696</a:t>
                      </a:r>
                      <a:endParaRPr lang="en-US" dirty="0"/>
                    </a:p>
                  </a:txBody>
                  <a:tcPr/>
                </a:tc>
                <a:tc>
                  <a:txBody>
                    <a:bodyPr/>
                    <a:lstStyle/>
                    <a:p>
                      <a:r>
                        <a:rPr lang="is-IS" sz="1800" b="0" i="0" kern="1200" dirty="0" smtClean="0">
                          <a:solidFill>
                            <a:schemeClr val="dk1"/>
                          </a:solidFill>
                          <a:effectLst/>
                          <a:latin typeface="+mn-lt"/>
                          <a:ea typeface="+mn-ea"/>
                          <a:cs typeface="+mn-cs"/>
                        </a:rPr>
                        <a:t>1,000</a:t>
                      </a:r>
                      <a:endParaRPr lang="en-US" dirty="0"/>
                    </a:p>
                  </a:txBody>
                  <a:tcPr/>
                </a:tc>
                <a:tc>
                  <a:txBody>
                    <a:bodyPr/>
                    <a:lstStyle/>
                    <a:p>
                      <a:r>
                        <a:rPr lang="en-US" dirty="0" smtClean="0"/>
                        <a:t>351</a:t>
                      </a:r>
                      <a:endParaRPr lang="en-US" dirty="0"/>
                    </a:p>
                  </a:txBody>
                  <a:tcPr/>
                </a:tc>
                <a:tc>
                  <a:txBody>
                    <a:bodyPr/>
                    <a:lstStyle/>
                    <a:p>
                      <a:r>
                        <a:rPr lang="en-US" dirty="0" smtClean="0"/>
                        <a:t>19,029</a:t>
                      </a:r>
                      <a:endParaRPr lang="en-US" dirty="0"/>
                    </a:p>
                  </a:txBody>
                  <a:tcPr/>
                </a:tc>
                <a:tc>
                  <a:txBody>
                    <a:bodyPr/>
                    <a:lstStyle/>
                    <a:p>
                      <a:r>
                        <a:rPr lang="en-US" dirty="0" smtClean="0"/>
                        <a:t>4,601</a:t>
                      </a:r>
                      <a:endParaRPr lang="en-US" dirty="0"/>
                    </a:p>
                  </a:txBody>
                  <a:tcPr/>
                </a:tc>
                <a:tc>
                  <a:txBody>
                    <a:bodyPr/>
                    <a:lstStyle/>
                    <a:p>
                      <a:r>
                        <a:rPr lang="en-US" dirty="0" smtClean="0"/>
                        <a:t>1,243</a:t>
                      </a:r>
                      <a:endParaRPr lang="en-US" dirty="0"/>
                    </a:p>
                  </a:txBody>
                  <a:tcPr/>
                </a:tc>
                <a:tc>
                  <a:txBody>
                    <a:bodyPr/>
                    <a:lstStyle/>
                    <a:p>
                      <a:r>
                        <a:rPr lang="en-US" dirty="0" smtClean="0"/>
                        <a:t>569</a:t>
                      </a:r>
                      <a:endParaRPr lang="en-US" dirty="0"/>
                    </a:p>
                  </a:txBody>
                  <a:tcPr/>
                </a:tc>
                <a:tc>
                  <a:txBody>
                    <a:bodyPr/>
                    <a:lstStyle/>
                    <a:p>
                      <a:r>
                        <a:rPr lang="en-US" dirty="0" smtClean="0"/>
                        <a:t>198</a:t>
                      </a:r>
                      <a:endParaRPr lang="en-US" dirty="0"/>
                    </a:p>
                  </a:txBody>
                  <a:tcPr/>
                </a:tc>
                <a:tc>
                  <a:txBody>
                    <a:bodyPr/>
                    <a:lstStyle/>
                    <a:p>
                      <a:r>
                        <a:rPr lang="en-US" dirty="0" smtClean="0"/>
                        <a:t>500,000 e-mails</a:t>
                      </a:r>
                      <a:endParaRPr lang="en-US" dirty="0"/>
                    </a:p>
                  </a:txBody>
                  <a:tcPr/>
                </a:tc>
                <a:tc>
                  <a:txBody>
                    <a:bodyPr/>
                    <a:lstStyle/>
                    <a:p>
                      <a:r>
                        <a:rPr lang="en-US" dirty="0" smtClean="0"/>
                        <a:t>30,000</a:t>
                      </a:r>
                    </a:p>
                    <a:p>
                      <a:r>
                        <a:rPr lang="en-US" dirty="0" smtClean="0"/>
                        <a:t>e-mails</a:t>
                      </a:r>
                      <a:endParaRPr lang="en-US" dirty="0"/>
                    </a:p>
                  </a:txBody>
                  <a:tcPr/>
                </a:tc>
                <a:tc>
                  <a:txBody>
                    <a:bodyPr/>
                    <a:lstStyle/>
                    <a:p>
                      <a:r>
                        <a:rPr lang="is-IS" sz="1800" b="0" i="0" kern="1200" dirty="0" smtClean="0">
                          <a:solidFill>
                            <a:schemeClr val="dk1"/>
                          </a:solidFill>
                          <a:effectLst/>
                          <a:latin typeface="+mn-lt"/>
                          <a:ea typeface="+mn-ea"/>
                          <a:cs typeface="+mn-cs"/>
                        </a:rPr>
                        <a:t>2,396,130</a:t>
                      </a:r>
                      <a:endParaRPr lang="en-US" dirty="0"/>
                    </a:p>
                  </a:txBody>
                  <a:tcPr/>
                </a:tc>
              </a:tr>
              <a:tr h="553327">
                <a:tc>
                  <a:txBody>
                    <a:bodyPr/>
                    <a:lstStyle/>
                    <a:p>
                      <a:r>
                        <a:rPr lang="en-US" sz="1400" dirty="0" smtClean="0"/>
                        <a:t>Features</a:t>
                      </a:r>
                      <a:endParaRPr lang="en-US" sz="1400" dirty="0"/>
                    </a:p>
                  </a:txBody>
                  <a:tcPr/>
                </a:tc>
                <a:tc>
                  <a:txBody>
                    <a:bodyPr/>
                    <a:lstStyle/>
                    <a:p>
                      <a:r>
                        <a:rPr lang="is-IS" sz="1800" b="0" i="0" kern="1200" dirty="0" smtClean="0">
                          <a:solidFill>
                            <a:schemeClr val="dk1"/>
                          </a:solidFill>
                          <a:effectLst/>
                          <a:latin typeface="+mn-lt"/>
                          <a:ea typeface="+mn-ea"/>
                          <a:cs typeface="+mn-cs"/>
                        </a:rPr>
                        <a:t>123</a:t>
                      </a:r>
                      <a:endParaRPr lang="en-US" dirty="0"/>
                    </a:p>
                  </a:txBody>
                  <a:tcPr/>
                </a:tc>
                <a:tc>
                  <a:txBody>
                    <a:bodyPr/>
                    <a:lstStyle/>
                    <a:p>
                      <a:r>
                        <a:rPr lang="en-US" dirty="0" smtClean="0"/>
                        <a:t>25</a:t>
                      </a:r>
                      <a:endParaRPr lang="en-US" dirty="0"/>
                    </a:p>
                  </a:txBody>
                  <a:tcPr/>
                </a:tc>
                <a:tc>
                  <a:txBody>
                    <a:bodyPr/>
                    <a:lstStyle/>
                    <a:p>
                      <a:r>
                        <a:rPr lang="en-US" dirty="0" smtClean="0"/>
                        <a:t>34</a:t>
                      </a:r>
                      <a:endParaRPr lang="en-US" dirty="0"/>
                    </a:p>
                  </a:txBody>
                  <a:tcPr/>
                </a:tc>
                <a:tc>
                  <a:txBody>
                    <a:bodyPr/>
                    <a:lstStyle/>
                    <a:p>
                      <a:r>
                        <a:rPr lang="en-US" dirty="0" smtClean="0"/>
                        <a:t>11</a:t>
                      </a:r>
                      <a:endParaRPr lang="en-US" dirty="0"/>
                    </a:p>
                  </a:txBody>
                  <a:tcPr/>
                </a:tc>
                <a:tc>
                  <a:txBody>
                    <a:bodyPr/>
                    <a:lstStyle/>
                    <a:p>
                      <a:r>
                        <a:rPr lang="en-US" dirty="0" smtClean="0"/>
                        <a:t>57</a:t>
                      </a:r>
                      <a:endParaRPr lang="en-US" dirty="0"/>
                    </a:p>
                  </a:txBody>
                  <a:tcPr/>
                </a:tc>
                <a:tc>
                  <a:txBody>
                    <a:bodyPr/>
                    <a:lstStyle/>
                    <a:p>
                      <a:r>
                        <a:rPr lang="en-US" dirty="0" smtClean="0"/>
                        <a:t>21</a:t>
                      </a:r>
                      <a:endParaRPr lang="en-US" dirty="0"/>
                    </a:p>
                  </a:txBody>
                  <a:tcPr/>
                </a:tc>
                <a:tc>
                  <a:txBody>
                    <a:bodyPr/>
                    <a:lstStyle/>
                    <a:p>
                      <a:r>
                        <a:rPr lang="en-US" dirty="0" smtClean="0"/>
                        <a:t>32</a:t>
                      </a:r>
                      <a:endParaRPr lang="en-US" dirty="0"/>
                    </a:p>
                  </a:txBody>
                  <a:tcPr/>
                </a:tc>
                <a:tc>
                  <a:txBody>
                    <a:bodyPr/>
                    <a:lstStyle/>
                    <a:p>
                      <a:r>
                        <a:rPr lang="en-US" dirty="0" smtClean="0"/>
                        <a:t>34</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is-IS" sz="1800" b="0" i="0" kern="1200" dirty="0" smtClean="0">
                          <a:solidFill>
                            <a:schemeClr val="dk1"/>
                          </a:solidFill>
                          <a:effectLst/>
                          <a:latin typeface="+mn-lt"/>
                          <a:ea typeface="+mn-ea"/>
                          <a:cs typeface="+mn-cs"/>
                        </a:rPr>
                        <a:t>3,231,961</a:t>
                      </a:r>
                      <a:endParaRPr lang="en-US" dirty="0"/>
                    </a:p>
                  </a:txBody>
                  <a:tcPr/>
                </a:tc>
              </a:tr>
              <a:tr h="553327">
                <a:tc>
                  <a:txBody>
                    <a:bodyPr/>
                    <a:lstStyle/>
                    <a:p>
                      <a:r>
                        <a:rPr lang="en-US" sz="1400" dirty="0" smtClean="0"/>
                        <a:t>Source</a:t>
                      </a:r>
                      <a:endParaRPr lang="en-US" sz="1400"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UCI</a:t>
                      </a:r>
                      <a:endParaRPr lang="en-US" dirty="0"/>
                    </a:p>
                  </a:txBody>
                  <a:tcPr/>
                </a:tc>
                <a:tc>
                  <a:txBody>
                    <a:bodyPr/>
                    <a:lstStyle/>
                    <a:p>
                      <a:r>
                        <a:rPr lang="en-US" dirty="0" smtClean="0"/>
                        <a:t>CMU</a:t>
                      </a:r>
                      <a:endParaRPr lang="en-US" dirty="0"/>
                    </a:p>
                  </a:txBody>
                  <a:tcPr/>
                </a:tc>
                <a:tc>
                  <a:txBody>
                    <a:bodyPr/>
                    <a:lstStyle/>
                    <a:p>
                      <a:r>
                        <a:rPr lang="en-US" dirty="0" smtClean="0"/>
                        <a:t>NIST</a:t>
                      </a:r>
                      <a:endParaRPr lang="en-US" dirty="0"/>
                    </a:p>
                  </a:txBody>
                  <a:tcPr/>
                </a:tc>
                <a:tc>
                  <a:txBody>
                    <a:bodyPr/>
                    <a:lstStyle/>
                    <a:p>
                      <a:r>
                        <a:rPr lang="en-US" dirty="0" smtClean="0"/>
                        <a:t>UCI</a:t>
                      </a:r>
                      <a:endParaRPr lang="en-US" dirty="0"/>
                    </a:p>
                  </a:txBody>
                  <a:tcPr/>
                </a:tc>
              </a:tr>
              <a:tr h="553327">
                <a:tc>
                  <a:txBody>
                    <a:bodyPr/>
                    <a:lstStyle/>
                    <a:p>
                      <a:r>
                        <a:rPr lang="en-US" sz="1400" dirty="0" smtClean="0"/>
                        <a:t>Missing</a:t>
                      </a:r>
                      <a:endParaRPr lang="en-US" sz="1400"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553327">
                <a:tc>
                  <a:txBody>
                    <a:bodyPr/>
                    <a:lstStyle/>
                    <a:p>
                      <a:r>
                        <a:rPr lang="en-US" sz="1400" dirty="0" smtClean="0"/>
                        <a:t>More</a:t>
                      </a:r>
                      <a:endParaRPr lang="en-US" sz="1400"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Time series</a:t>
                      </a:r>
                    </a:p>
                  </a:txBody>
                  <a:tcPr/>
                </a:tc>
                <a:tc>
                  <a:txBody>
                    <a:bodyPr/>
                    <a:lstStyle/>
                    <a:p>
                      <a:r>
                        <a:rPr lang="en-US" dirty="0" smtClean="0"/>
                        <a:t>-</a:t>
                      </a:r>
                      <a:endParaRPr lang="en-US" dirty="0"/>
                    </a:p>
                  </a:txBody>
                  <a:tcPr/>
                </a:tc>
                <a:tc>
                  <a:txBody>
                    <a:bodyPr/>
                    <a:lstStyle/>
                    <a:p>
                      <a:r>
                        <a:rPr lang="en-US" dirty="0" smtClean="0"/>
                        <a:t>Time series </a:t>
                      </a:r>
                      <a:endParaRPr lang="en-US" dirty="0"/>
                    </a:p>
                  </a:txBody>
                  <a:tcPr/>
                </a:tc>
              </a:tr>
            </a:tbl>
          </a:graphicData>
        </a:graphic>
      </p:graphicFrame>
    </p:spTree>
    <p:extLst>
      <p:ext uri="{BB962C8B-B14F-4D97-AF65-F5344CB8AC3E}">
        <p14:creationId xmlns:p14="http://schemas.microsoft.com/office/powerpoint/2010/main" val="155695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Experiments</a:t>
            </a:r>
            <a:endParaRPr lang="en-US" b="1" dirty="0"/>
          </a:p>
        </p:txBody>
      </p:sp>
      <p:sp>
        <p:nvSpPr>
          <p:cNvPr id="3" name="Content Placeholder 2"/>
          <p:cNvSpPr>
            <a:spLocks noGrp="1"/>
          </p:cNvSpPr>
          <p:nvPr>
            <p:ph idx="1"/>
          </p:nvPr>
        </p:nvSpPr>
        <p:spPr/>
        <p:txBody>
          <a:bodyPr>
            <a:normAutofit/>
          </a:bodyPr>
          <a:lstStyle/>
          <a:p>
            <a:r>
              <a:rPr lang="en-US" dirty="0" smtClean="0"/>
              <a:t>2 of algorithms I developed worked:</a:t>
            </a:r>
          </a:p>
          <a:p>
            <a:pPr marL="914400" lvl="1" indent="-457200">
              <a:buFont typeface="+mj-lt"/>
              <a:buAutoNum type="arabicPeriod"/>
            </a:pPr>
            <a:r>
              <a:rPr lang="en-US" b="1" dirty="0" smtClean="0"/>
              <a:t>Adaptive Confidence Weighted Learning from Variable Features</a:t>
            </a:r>
          </a:p>
          <a:p>
            <a:pPr lvl="2"/>
            <a:r>
              <a:rPr lang="en-US" dirty="0" smtClean="0"/>
              <a:t>UCI datasets</a:t>
            </a:r>
          </a:p>
          <a:p>
            <a:pPr lvl="2"/>
            <a:r>
              <a:rPr lang="en-US" dirty="0" smtClean="0"/>
              <a:t>Enron Spam e-mail dataset</a:t>
            </a:r>
          </a:p>
          <a:p>
            <a:pPr lvl="2"/>
            <a:r>
              <a:rPr lang="en-US" dirty="0" smtClean="0"/>
              <a:t>TREC dataset</a:t>
            </a:r>
          </a:p>
          <a:p>
            <a:pPr lvl="2"/>
            <a:endParaRPr lang="en-US" dirty="0" smtClean="0"/>
          </a:p>
          <a:p>
            <a:pPr marL="914400" lvl="1" indent="-457200">
              <a:buFont typeface="+mj-lt"/>
              <a:buAutoNum type="arabicPeriod"/>
            </a:pPr>
            <a:r>
              <a:rPr lang="en-US" b="1" dirty="0" smtClean="0">
                <a:solidFill>
                  <a:srgbClr val="FF0000"/>
                </a:solidFill>
              </a:rPr>
              <a:t>Online Learning from Variable Features (adaptive scaled lost)</a:t>
            </a:r>
          </a:p>
          <a:p>
            <a:pPr lvl="2"/>
            <a:r>
              <a:rPr lang="en-US" dirty="0" smtClean="0"/>
              <a:t>UCI datasets</a:t>
            </a:r>
          </a:p>
          <a:p>
            <a:pPr lvl="3"/>
            <a:r>
              <a:rPr lang="en-US" dirty="0" smtClean="0"/>
              <a:t>Trapezoidal scenario</a:t>
            </a:r>
          </a:p>
          <a:p>
            <a:pPr lvl="3"/>
            <a:r>
              <a:rPr lang="en-US" dirty="0" smtClean="0"/>
              <a:t>Variable features scenario</a:t>
            </a:r>
          </a:p>
          <a:p>
            <a:pPr lvl="2"/>
            <a:r>
              <a:rPr lang="en-US" dirty="0" smtClean="0"/>
              <a:t>In progress: TREC, Enron, URL</a:t>
            </a:r>
          </a:p>
        </p:txBody>
      </p:sp>
      <p:sp>
        <p:nvSpPr>
          <p:cNvPr id="4" name="Slide Number Placeholder 3"/>
          <p:cNvSpPr>
            <a:spLocks noGrp="1"/>
          </p:cNvSpPr>
          <p:nvPr>
            <p:ph type="sldNum" sz="quarter" idx="12"/>
          </p:nvPr>
        </p:nvSpPr>
        <p:spPr/>
        <p:txBody>
          <a:bodyPr/>
          <a:lstStyle/>
          <a:p>
            <a:fld id="{4AD54FF3-5202-FD47-B8A5-5F17DFA6FD4F}" type="slidenum">
              <a:rPr lang="en-US" smtClean="0"/>
              <a:t>22</a:t>
            </a:fld>
            <a:endParaRPr lang="en-US"/>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622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3200" b="1" dirty="0" smtClean="0"/>
              <a:t>Adaptive Confidence Weighted Learning from Variable Features</a:t>
            </a:r>
            <a:endParaRPr lang="en-US" sz="3200" b="1" dirty="0"/>
          </a:p>
        </p:txBody>
      </p:sp>
      <p:sp>
        <p:nvSpPr>
          <p:cNvPr id="3" name="Content Placeholder 2"/>
          <p:cNvSpPr>
            <a:spLocks noGrp="1"/>
          </p:cNvSpPr>
          <p:nvPr>
            <p:ph idx="1"/>
          </p:nvPr>
        </p:nvSpPr>
        <p:spPr/>
        <p:txBody>
          <a:bodyPr/>
          <a:lstStyle/>
          <a:p>
            <a:r>
              <a:rPr lang="en-US" b="1" dirty="0" smtClean="0"/>
              <a:t>Slow convergence</a:t>
            </a:r>
          </a:p>
          <a:p>
            <a:pPr lvl="1"/>
            <a:r>
              <a:rPr lang="en-US" dirty="0" smtClean="0"/>
              <a:t>Bad accuracy on (small) UCI datasets</a:t>
            </a:r>
          </a:p>
          <a:p>
            <a:pPr lvl="1"/>
            <a:r>
              <a:rPr lang="en-US" dirty="0" smtClean="0"/>
              <a:t>Good accuracy on (big and high dimensional) TREC and ENRON datasets</a:t>
            </a:r>
          </a:p>
          <a:p>
            <a:r>
              <a:rPr lang="en-US" dirty="0"/>
              <a:t> </a:t>
            </a:r>
            <a:r>
              <a:rPr lang="en-US" b="1" dirty="0" smtClean="0"/>
              <a:t>Sensitive to noise</a:t>
            </a:r>
          </a:p>
          <a:p>
            <a:pPr lvl="1"/>
            <a:r>
              <a:rPr lang="en-US" dirty="0" smtClean="0"/>
              <a:t>Performs good in real life variable features but bad in simulated variable features (random removal of data)</a:t>
            </a:r>
          </a:p>
          <a:p>
            <a:r>
              <a:rPr lang="en-US" b="1" dirty="0" smtClean="0"/>
              <a:t>Non-sparse classifiers</a:t>
            </a:r>
          </a:p>
          <a:p>
            <a:pPr lvl="1"/>
            <a:r>
              <a:rPr lang="en-US" dirty="0" smtClean="0"/>
              <a:t>Can not learn sparse classifiers, classifier dimension gets huge in high dimensional datasets</a:t>
            </a:r>
          </a:p>
          <a:p>
            <a:pPr lvl="1"/>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23</a:t>
            </a:fld>
            <a:endParaRPr lang="en-US"/>
          </a:p>
        </p:txBody>
      </p:sp>
    </p:spTree>
    <p:extLst>
      <p:ext uri="{BB962C8B-B14F-4D97-AF65-F5344CB8AC3E}">
        <p14:creationId xmlns:p14="http://schemas.microsoft.com/office/powerpoint/2010/main" val="129020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a:xfrm>
            <a:off x="576943" y="2766218"/>
            <a:ext cx="10515600" cy="1325563"/>
          </a:xfrm>
        </p:spPr>
        <p:txBody>
          <a:bodyPr/>
          <a:lstStyle/>
          <a:p>
            <a:r>
              <a:rPr lang="en-US" b="1" dirty="0" smtClean="0"/>
              <a:t>UCI Experiments</a:t>
            </a:r>
            <a:br>
              <a:rPr lang="en-US" b="1" dirty="0" smtClean="0"/>
            </a:br>
            <a:endParaRPr lang="en-US" b="1" dirty="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788805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Enron Experiments</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445" y="1371600"/>
            <a:ext cx="10665110" cy="4740049"/>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25</a:t>
            </a:fld>
            <a:endParaRPr lang="en-US"/>
          </a:p>
        </p:txBody>
      </p:sp>
    </p:spTree>
    <p:extLst>
      <p:ext uri="{BB962C8B-B14F-4D97-AF65-F5344CB8AC3E}">
        <p14:creationId xmlns:p14="http://schemas.microsoft.com/office/powerpoint/2010/main" val="2992682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TREC Experiments</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745" y="1825625"/>
            <a:ext cx="9790510" cy="4351338"/>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10600" y="6384698"/>
            <a:ext cx="2743200" cy="365125"/>
          </a:xfrm>
        </p:spPr>
        <p:txBody>
          <a:bodyPr/>
          <a:lstStyle/>
          <a:p>
            <a:fld id="{4AD54FF3-5202-FD47-B8A5-5F17DFA6FD4F}" type="slidenum">
              <a:rPr lang="en-US" smtClean="0"/>
              <a:t>26</a:t>
            </a:fld>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370" y="1462994"/>
            <a:ext cx="10606430" cy="4713969"/>
          </a:xfrm>
          <a:prstGeom prst="rect">
            <a:avLst/>
          </a:prstGeom>
        </p:spPr>
      </p:pic>
    </p:spTree>
    <p:extLst>
      <p:ext uri="{BB962C8B-B14F-4D97-AF65-F5344CB8AC3E}">
        <p14:creationId xmlns:p14="http://schemas.microsoft.com/office/powerpoint/2010/main" val="2025442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Online Learning from Variable Features</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Trapezoidal Feature Streams</a:t>
            </a:r>
          </a:p>
          <a:p>
            <a:pPr lvl="1"/>
            <a:r>
              <a:rPr lang="en-US" dirty="0" smtClean="0"/>
              <a:t>Higher prediction than state of the art OLSF variants</a:t>
            </a:r>
          </a:p>
          <a:p>
            <a:endParaRPr lang="en-US" b="1" dirty="0"/>
          </a:p>
          <a:p>
            <a:r>
              <a:rPr lang="en-US" b="1" dirty="0" smtClean="0"/>
              <a:t>Variable Feature Streams</a:t>
            </a:r>
          </a:p>
          <a:p>
            <a:pPr lvl="1"/>
            <a:r>
              <a:rPr lang="en-US" dirty="0" smtClean="0"/>
              <a:t>Higher prediction accuracy than traditional online learners</a:t>
            </a:r>
          </a:p>
          <a:p>
            <a:pPr lvl="2"/>
            <a:r>
              <a:rPr lang="en-US" dirty="0" smtClean="0"/>
              <a:t>They are not designed for this</a:t>
            </a:r>
          </a:p>
          <a:p>
            <a:pPr lvl="2"/>
            <a:r>
              <a:rPr lang="en-US" dirty="0" smtClean="0"/>
              <a:t>Algorithms do not converge</a:t>
            </a:r>
          </a:p>
          <a:p>
            <a:pPr lvl="1"/>
            <a:r>
              <a:rPr lang="en-US" dirty="0" smtClean="0"/>
              <a:t>Higher prediction accuracy than OLSF variants in variable feature scenario</a:t>
            </a:r>
          </a:p>
          <a:p>
            <a:pPr lvl="2"/>
            <a:r>
              <a:rPr lang="en-US" dirty="0" smtClean="0"/>
              <a:t>OLSF is not proper for variable features</a:t>
            </a:r>
          </a:p>
          <a:p>
            <a:pPr lvl="1"/>
            <a:r>
              <a:rPr lang="en-US" dirty="0" smtClean="0"/>
              <a:t>Close prediction accuracy to OLSF variants in trapezoidal features</a:t>
            </a:r>
          </a:p>
          <a:p>
            <a:endParaRPr lang="en-US" b="1" dirty="0"/>
          </a:p>
          <a:p>
            <a:r>
              <a:rPr lang="en-US" b="1" dirty="0" smtClean="0"/>
              <a:t>Real Life Variable Features</a:t>
            </a:r>
          </a:p>
          <a:p>
            <a:pPr lvl="1"/>
            <a:r>
              <a:rPr lang="en-US" dirty="0" smtClean="0"/>
              <a:t>In progress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27</a:t>
            </a:fld>
            <a:endParaRPr lang="en-US" dirty="0"/>
          </a:p>
        </p:txBody>
      </p:sp>
    </p:spTree>
    <p:extLst>
      <p:ext uri="{BB962C8B-B14F-4D97-AF65-F5344CB8AC3E}">
        <p14:creationId xmlns:p14="http://schemas.microsoft.com/office/powerpoint/2010/main" val="1413094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Online Learning from Trapezoidal Data Streams: OLSF Algorithms</a:t>
            </a:r>
            <a:endParaRPr lang="en-US" b="1"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V.F. : Variable features</a:t>
            </a:r>
            <a:endParaRPr lang="en-US"/>
          </a:p>
        </p:txBody>
      </p:sp>
      <p:sp>
        <p:nvSpPr>
          <p:cNvPr id="5" name="Slide Number Placeholder 4"/>
          <p:cNvSpPr>
            <a:spLocks noGrp="1"/>
          </p:cNvSpPr>
          <p:nvPr>
            <p:ph type="sldNum" sz="quarter" idx="12"/>
          </p:nvPr>
        </p:nvSpPr>
        <p:spPr/>
        <p:txBody>
          <a:bodyPr/>
          <a:lstStyle/>
          <a:p>
            <a:fld id="{4AD54FF3-5202-FD47-B8A5-5F17DFA6FD4F}" type="slidenum">
              <a:rPr lang="en-US" smtClean="0"/>
              <a:t>28</a:t>
            </a:fld>
            <a:endParaRPr lang="en-US"/>
          </a:p>
        </p:txBody>
      </p:sp>
    </p:spTree>
    <p:extLst>
      <p:ext uri="{BB962C8B-B14F-4D97-AF65-F5344CB8AC3E}">
        <p14:creationId xmlns:p14="http://schemas.microsoft.com/office/powerpoint/2010/main" val="1993669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OLVF: UCI German</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305" y="1418389"/>
            <a:ext cx="7815390" cy="5210260"/>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29</a:t>
            </a:fld>
            <a:endParaRPr lang="en-US"/>
          </a:p>
        </p:txBody>
      </p:sp>
    </p:spTree>
    <p:extLst>
      <p:ext uri="{BB962C8B-B14F-4D97-AF65-F5344CB8AC3E}">
        <p14:creationId xmlns:p14="http://schemas.microsoft.com/office/powerpoint/2010/main" val="1938111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Variable Features - I</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Set of features provided by each instance is a random </a:t>
                </a:r>
                <a:r>
                  <a:rPr lang="en-US" b="1" dirty="0" smtClean="0"/>
                  <a:t>subset of an unknown feature space.</a:t>
                </a:r>
              </a:p>
              <a:p>
                <a:r>
                  <a:rPr lang="en-US" dirty="0" smtClean="0"/>
                  <a:t>Sequence of </a:t>
                </a:r>
                <a:r>
                  <a:rPr lang="en-US" b="1" dirty="0" smtClean="0"/>
                  <a:t>training data</a:t>
                </a:r>
                <a:r>
                  <a:rPr lang="en-US" dirty="0" smtClean="0"/>
                  <a:t>: </a:t>
                </a:r>
                <a14:m>
                  <m:oMath xmlns:m="http://schemas.openxmlformats.org/officeDocument/2006/math">
                    <m:d>
                      <m:dPr>
                        <m:begChr m:val="{"/>
                        <m:endChr m:val="|"/>
                        <m:ctrlPr>
                          <a:rPr lang="en-US" b="0" i="1" smtClean="0">
                            <a:latin typeface="Cambria Math" charset="0"/>
                          </a:rPr>
                        </m:ctrlPr>
                      </m:dPr>
                      <m:e>
                        <m:d>
                          <m:dPr>
                            <m:ctrlPr>
                              <a:rPr lang="en-US"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𝑖</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r>
                          <a:rPr lang="en-US" b="0" i="0" smtClean="0">
                            <a:latin typeface="Cambria Math" charset="0"/>
                          </a:rPr>
                          <m:t> </m:t>
                        </m:r>
                      </m:e>
                    </m:d>
                    <m:r>
                      <a:rPr lang="en-US" b="0" i="0" smtClean="0">
                        <a:latin typeface="Cambria Math" charset="0"/>
                      </a:rPr>
                      <m:t> </m:t>
                    </m:r>
                    <m:r>
                      <a:rPr lang="en-US" b="0" i="1" smtClean="0">
                        <a:latin typeface="Cambria Math" charset="0"/>
                      </a:rPr>
                      <m:t>𝑖</m:t>
                    </m:r>
                    <m:r>
                      <a:rPr lang="en-US" b="0" i="1" smtClean="0">
                        <a:latin typeface="Cambria Math" charset="0"/>
                      </a:rPr>
                      <m:t>=1 …</m:t>
                    </m:r>
                    <m:r>
                      <a:rPr lang="en-US" b="0" i="1" smtClean="0">
                        <a:latin typeface="Cambria Math" charset="0"/>
                      </a:rPr>
                      <m:t>𝑇</m:t>
                    </m:r>
                    <m:r>
                      <a:rPr lang="en-US" b="0" i="0" smtClean="0">
                        <a:latin typeface="Cambria Math" charset="0"/>
                      </a:rPr>
                      <m:t>}</m:t>
                    </m:r>
                  </m:oMath>
                </a14:m>
                <a:endParaRPr lang="en-US" dirty="0" smtClean="0"/>
              </a:p>
              <a:p>
                <a:pPr lvl="1"/>
                <a14:m>
                  <m:oMath xmlns:m="http://schemas.openxmlformats.org/officeDocument/2006/math">
                    <m:sSub>
                      <m:sSubPr>
                        <m:ctrlPr>
                          <a:rPr lang="en-US" b="1" i="1" smtClean="0">
                            <a:latin typeface="Cambria Math" charset="0"/>
                          </a:rPr>
                        </m:ctrlPr>
                      </m:sSubPr>
                      <m:e>
                        <m:r>
                          <a:rPr lang="en-US" b="1" i="0" smtClean="0">
                            <a:latin typeface="Cambria Math" charset="0"/>
                          </a:rPr>
                          <m:t>𝐱</m:t>
                        </m:r>
                      </m:e>
                      <m:sub>
                        <m:r>
                          <a:rPr lang="en-US" b="1" i="1" smtClean="0">
                            <a:latin typeface="Cambria Math" charset="0"/>
                          </a:rPr>
                          <m:t>𝒊</m:t>
                        </m:r>
                      </m:sub>
                    </m:sSub>
                    <m:r>
                      <a:rPr lang="en-US" b="1" i="1" smtClean="0">
                        <a:latin typeface="Cambria Math" charset="0"/>
                      </a:rPr>
                      <m:t> </m:t>
                    </m:r>
                    <m:r>
                      <a:rPr lang="en-US" i="1" smtClean="0">
                        <a:latin typeface="Cambria Math" charset="0"/>
                        <a:ea typeface="Cambria Math" charset="0"/>
                        <a:cs typeface="Cambria Math" charset="0"/>
                      </a:rPr>
                      <m:t>𝜖</m:t>
                    </m:r>
                    <m:r>
                      <a:rPr lang="en-US" b="1" i="1" smtClean="0">
                        <a:latin typeface="Cambria Math" charset="0"/>
                        <a:ea typeface="Cambria Math" charset="0"/>
                        <a:cs typeface="Cambria Math" charset="0"/>
                      </a:rPr>
                      <m:t> </m:t>
                    </m:r>
                    <m:sSup>
                      <m:sSupPr>
                        <m:ctrlPr>
                          <a:rPr lang="en-US" b="1"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𝑑</m:t>
                            </m:r>
                          </m:e>
                          <m:sub>
                            <m:r>
                              <a:rPr lang="en-US" b="0" i="1" smtClean="0">
                                <a:latin typeface="Cambria Math" charset="0"/>
                                <a:ea typeface="Cambria Math" charset="0"/>
                                <a:cs typeface="Cambria Math" charset="0"/>
                              </a:rPr>
                              <m:t>𝑖</m:t>
                            </m:r>
                          </m:sub>
                        </m:sSub>
                      </m:sup>
                    </m:sSup>
                  </m:oMath>
                </a14:m>
                <a:r>
                  <a:rPr lang="en-US" b="1" dirty="0" smtClean="0"/>
                  <a:t> </a:t>
                </a:r>
                <a:r>
                  <a:rPr lang="en-US" dirty="0" smtClean="0"/>
                  <a:t>is a </a:t>
                </a:r>
                <a14:m>
                  <m:oMath xmlns:m="http://schemas.openxmlformats.org/officeDocument/2006/math">
                    <m:sSub>
                      <m:sSubPr>
                        <m:ctrlPr>
                          <a:rPr lang="en-US" i="1" smtClean="0">
                            <a:latin typeface="Cambria Math" charset="0"/>
                          </a:rPr>
                        </m:ctrlPr>
                      </m:sSubPr>
                      <m:e>
                        <m:r>
                          <a:rPr lang="en-US" b="0" i="1" smtClean="0">
                            <a:latin typeface="Cambria Math" charset="0"/>
                          </a:rPr>
                          <m:t>𝑑</m:t>
                        </m:r>
                      </m:e>
                      <m:sub>
                        <m:r>
                          <a:rPr lang="en-US" b="0" i="1" smtClean="0">
                            <a:latin typeface="Cambria Math" charset="0"/>
                          </a:rPr>
                          <m:t>𝑖</m:t>
                        </m:r>
                      </m:sub>
                    </m:sSub>
                    <m:r>
                      <a:rPr lang="en-US" b="0" i="1" smtClean="0">
                        <a:latin typeface="Cambria Math" charset="0"/>
                      </a:rPr>
                      <m:t> </m:t>
                    </m:r>
                  </m:oMath>
                </a14:m>
                <a:r>
                  <a:rPr lang="en-US" dirty="0" smtClean="0"/>
                  <a:t>dimensional</a:t>
                </a:r>
                <a:r>
                  <a:rPr lang="en-US" b="1" dirty="0" smtClean="0"/>
                  <a:t> </a:t>
                </a:r>
                <a:r>
                  <a:rPr lang="en-US" dirty="0" smtClean="0"/>
                  <a:t>vector, </a:t>
                </a:r>
              </a:p>
              <a:p>
                <a:pPr lvl="1"/>
                <a14:m>
                  <m:oMath xmlns:m="http://schemas.openxmlformats.org/officeDocument/2006/math">
                    <m:r>
                      <a:rPr lang="en-US" b="0" i="1" smtClean="0">
                        <a:latin typeface="Cambria Math" charset="0"/>
                        <a:ea typeface="Cambria Math" charset="0"/>
                        <a:cs typeface="Cambria Math" charset="0"/>
                      </a:rPr>
                      <m:t>1</m:t>
                    </m:r>
                    <m:r>
                      <a:rPr lang="en-US" i="1" smtClean="0">
                        <a:latin typeface="Cambria Math" charset="0"/>
                        <a:ea typeface="Cambria Math" charset="0"/>
                        <a:cs typeface="Cambria Math" charset="0"/>
                      </a:rPr>
                      <m:t>≤</m:t>
                    </m:r>
                    <m:sSub>
                      <m:sSubPr>
                        <m:ctrlPr>
                          <a:rPr lang="en-US" i="1" smtClean="0">
                            <a:latin typeface="Cambria Math" charset="0"/>
                          </a:rPr>
                        </m:ctrlPr>
                      </m:sSubPr>
                      <m:e>
                        <m:r>
                          <a:rPr lang="en-US" b="0" i="1" smtClean="0">
                            <a:latin typeface="Cambria Math" charset="0"/>
                          </a:rPr>
                          <m:t>𝑑</m:t>
                        </m:r>
                      </m:e>
                      <m:sub>
                        <m:r>
                          <a:rPr lang="en-US" b="0" i="1" smtClean="0">
                            <a:latin typeface="Cambria Math" charset="0"/>
                          </a:rPr>
                          <m:t>𝑖</m:t>
                        </m:r>
                      </m:sub>
                    </m:sSub>
                    <m:r>
                      <a:rPr lang="en-US" b="0" i="1" smtClean="0">
                        <a:latin typeface="Cambria Math" charset="0"/>
                        <a:ea typeface="Cambria Math" charset="0"/>
                        <a:cs typeface="Cambria Math" charset="0"/>
                      </a:rPr>
                      <m:t>≤</m:t>
                    </m:r>
                    <m:r>
                      <a:rPr lang="en-US" b="0" i="1" smtClean="0">
                        <a:latin typeface="Cambria Math" charset="0"/>
                      </a:rPr>
                      <m:t>𝐷</m:t>
                    </m:r>
                  </m:oMath>
                </a14:m>
                <a:r>
                  <a:rPr lang="en-US" dirty="0" smtClean="0"/>
                  <a:t>, where </a:t>
                </a:r>
                <a14:m>
                  <m:oMath xmlns:m="http://schemas.openxmlformats.org/officeDocument/2006/math">
                    <m:r>
                      <a:rPr lang="en-US" b="0" i="1" smtClean="0">
                        <a:latin typeface="Cambria Math" charset="0"/>
                      </a:rPr>
                      <m:t>𝐷</m:t>
                    </m:r>
                  </m:oMath>
                </a14:m>
                <a:r>
                  <a:rPr lang="en-US" dirty="0" smtClean="0"/>
                  <a:t> is the size of unknown feature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AD54FF3-5202-FD47-B8A5-5F17DFA6FD4F}" type="slidenum">
              <a:rPr lang="en-US" smtClean="0"/>
              <a:t>3</a:t>
            </a:fld>
            <a:endParaRPr lang="en-US"/>
          </a:p>
        </p:txBody>
      </p:sp>
      <p:pic>
        <p:nvPicPr>
          <p:cNvPr id="5" name="Resim 11">
            <a:extLst>
              <a:ext uri="{FF2B5EF4-FFF2-40B4-BE49-F238E27FC236}">
                <a16:creationId xmlns:a16="http://schemas.microsoft.com/office/drawing/2014/main" xmlns="" id="{32AD76F7-AF96-4B11-ABD3-9D1F5A78C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014" y="4006960"/>
            <a:ext cx="3797929" cy="253195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623" y="4001294"/>
            <a:ext cx="3866391" cy="2577593"/>
          </a:xfrm>
          <a:prstGeom prst="rect">
            <a:avLst/>
          </a:prstGeom>
        </p:spPr>
      </p:pic>
    </p:spTree>
    <p:extLst>
      <p:ext uri="{BB962C8B-B14F-4D97-AF65-F5344CB8AC3E}">
        <p14:creationId xmlns:p14="http://schemas.microsoft.com/office/powerpoint/2010/main" val="182334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OLVF: UCI Ionosphere</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945" y="1578131"/>
            <a:ext cx="7433312" cy="5143344"/>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30</a:t>
            </a:fld>
            <a:endParaRPr lang="en-US"/>
          </a:p>
        </p:txBody>
      </p:sp>
    </p:spTree>
    <p:extLst>
      <p:ext uri="{BB962C8B-B14F-4D97-AF65-F5344CB8AC3E}">
        <p14:creationId xmlns:p14="http://schemas.microsoft.com/office/powerpoint/2010/main" val="1521001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OLVF: UCI </a:t>
            </a:r>
            <a:r>
              <a:rPr lang="en-US" b="1" dirty="0" err="1" smtClean="0"/>
              <a:t>Spambase</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039" y="1547471"/>
            <a:ext cx="7487161" cy="4991441"/>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31</a:t>
            </a:fld>
            <a:endParaRPr lang="en-US"/>
          </a:p>
        </p:txBody>
      </p:sp>
    </p:spTree>
    <p:extLst>
      <p:ext uri="{BB962C8B-B14F-4D97-AF65-F5344CB8AC3E}">
        <p14:creationId xmlns:p14="http://schemas.microsoft.com/office/powerpoint/2010/main" val="1243808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OLFV: WBC</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696" y="1385887"/>
            <a:ext cx="7693990" cy="5129327"/>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32</a:t>
            </a:fld>
            <a:endParaRPr lang="en-US"/>
          </a:p>
        </p:txBody>
      </p:sp>
    </p:spTree>
    <p:extLst>
      <p:ext uri="{BB962C8B-B14F-4D97-AF65-F5344CB8AC3E}">
        <p14:creationId xmlns:p14="http://schemas.microsoft.com/office/powerpoint/2010/main" val="1680095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7235"/>
            <a:ext cx="10515600" cy="1325563"/>
          </a:xfrm>
        </p:spPr>
        <p:txBody>
          <a:bodyPr/>
          <a:lstStyle/>
          <a:p>
            <a:r>
              <a:rPr lang="en-US" b="1" dirty="0" smtClean="0"/>
              <a:t>OLVF: WPBC</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616" y="1232580"/>
            <a:ext cx="7959498" cy="5306332"/>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33</a:t>
            </a:fld>
            <a:endParaRPr lang="en-US"/>
          </a:p>
        </p:txBody>
      </p:sp>
    </p:spTree>
    <p:extLst>
      <p:ext uri="{BB962C8B-B14F-4D97-AF65-F5344CB8AC3E}">
        <p14:creationId xmlns:p14="http://schemas.microsoft.com/office/powerpoint/2010/main" val="446667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OLVF: svmguide3</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9344" y="1395568"/>
            <a:ext cx="7433312" cy="5143344"/>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54FF3-5202-FD47-B8A5-5F17DFA6FD4F}" type="slidenum">
              <a:rPr lang="en-US" smtClean="0"/>
              <a:t>34</a:t>
            </a:fld>
            <a:endParaRPr lang="en-US"/>
          </a:p>
        </p:txBody>
      </p:sp>
    </p:spTree>
    <p:extLst>
      <p:ext uri="{BB962C8B-B14F-4D97-AF65-F5344CB8AC3E}">
        <p14:creationId xmlns:p14="http://schemas.microsoft.com/office/powerpoint/2010/main" val="190826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Variable Features - II</a:t>
            </a:r>
            <a:endParaRPr lang="en-US" b="1" dirty="0"/>
          </a:p>
        </p:txBody>
      </p:sp>
      <p:sp>
        <p:nvSpPr>
          <p:cNvPr id="3" name="Content Placeholder 2"/>
          <p:cNvSpPr>
            <a:spLocks noGrp="1"/>
          </p:cNvSpPr>
          <p:nvPr>
            <p:ph idx="1"/>
          </p:nvPr>
        </p:nvSpPr>
        <p:spPr>
          <a:xfrm>
            <a:off x="838200" y="1371600"/>
            <a:ext cx="10515600" cy="5001985"/>
          </a:xfrm>
        </p:spPr>
        <p:txBody>
          <a:bodyPr>
            <a:normAutofit fontScale="92500" lnSpcReduction="10000"/>
          </a:bodyPr>
          <a:lstStyle/>
          <a:p>
            <a:r>
              <a:rPr lang="en-US" b="1" dirty="0" smtClean="0"/>
              <a:t>What kind of data sources can generate variable features?</a:t>
            </a:r>
          </a:p>
          <a:p>
            <a:pPr marL="914400" lvl="1" indent="-457200">
              <a:buFont typeface="+mj-lt"/>
              <a:buAutoNum type="arabicPeriod"/>
            </a:pPr>
            <a:r>
              <a:rPr lang="en-US" dirty="0" smtClean="0"/>
              <a:t>Data sources that can change characteristics </a:t>
            </a:r>
            <a:r>
              <a:rPr lang="en-US" dirty="0" smtClean="0"/>
              <a:t>over </a:t>
            </a:r>
            <a:r>
              <a:rPr lang="en-US" dirty="0" smtClean="0"/>
              <a:t>time,</a:t>
            </a:r>
          </a:p>
          <a:p>
            <a:pPr marL="914400" lvl="1" indent="-457200">
              <a:buFont typeface="+mj-lt"/>
              <a:buAutoNum type="arabicPeriod"/>
            </a:pPr>
            <a:r>
              <a:rPr lang="en-US" dirty="0" smtClean="0"/>
              <a:t>Data sources that can be a combination of large number of distributions in different dimensions,</a:t>
            </a:r>
          </a:p>
          <a:p>
            <a:pPr marL="914400" lvl="1" indent="-457200">
              <a:buFont typeface="+mj-lt"/>
              <a:buAutoNum type="arabicPeriod"/>
            </a:pPr>
            <a:r>
              <a:rPr lang="en-US" dirty="0" smtClean="0"/>
              <a:t>Data sources that are being observed in a noisy environment that prevents the observation of all features.</a:t>
            </a:r>
          </a:p>
          <a:p>
            <a:r>
              <a:rPr lang="en-US" b="1" dirty="0" smtClean="0"/>
              <a:t>Data streams with variable features</a:t>
            </a:r>
          </a:p>
          <a:p>
            <a:pPr lvl="1"/>
            <a:r>
              <a:rPr lang="en-US" dirty="0" smtClean="0"/>
              <a:t>If the complete dataset is initially known, variable features can be handled (by treating them as missing values) by several preprocessing techniques. *</a:t>
            </a:r>
          </a:p>
          <a:p>
            <a:pPr lvl="1"/>
            <a:r>
              <a:rPr lang="en-US" dirty="0" smtClean="0"/>
              <a:t>Treating </a:t>
            </a:r>
            <a:r>
              <a:rPr lang="en-US" b="1" dirty="0" smtClean="0"/>
              <a:t>data streams </a:t>
            </a:r>
            <a:r>
              <a:rPr lang="en-US" dirty="0" smtClean="0"/>
              <a:t>with variable features as missing values is a crude assumption because:</a:t>
            </a:r>
          </a:p>
          <a:p>
            <a:pPr marL="1371600" lvl="2" indent="-457200">
              <a:buFont typeface="+mj-lt"/>
              <a:buAutoNum type="arabicPeriod"/>
            </a:pPr>
            <a:r>
              <a:rPr lang="en-US" dirty="0" smtClean="0"/>
              <a:t>Data is not actually missing, data source has changed its characteristics (if the data source does not provide the features that it used to provides, this is also an information)</a:t>
            </a:r>
          </a:p>
          <a:p>
            <a:pPr marL="1371600" lvl="2" indent="-457200">
              <a:buFont typeface="+mj-lt"/>
              <a:buAutoNum type="arabicPeriod"/>
            </a:pPr>
            <a:r>
              <a:rPr lang="en-US" dirty="0" smtClean="0"/>
              <a:t>Handling missing values in real time needs additional memory and time, and since full feature space is unknown it is not possible with existing methods.</a:t>
            </a:r>
          </a:p>
          <a:p>
            <a:pPr marL="1371600" lvl="2" indent="-457200">
              <a:buFont typeface="+mj-lt"/>
              <a:buAutoNum type="arabicPeriod"/>
            </a:pPr>
            <a:endParaRPr lang="en-US" i="1" dirty="0" smtClean="0"/>
          </a:p>
          <a:p>
            <a:pPr marL="1371600" lvl="2" indent="-457200">
              <a:buFont typeface="+mj-lt"/>
              <a:buAutoNum type="arabicPeriod"/>
            </a:pPr>
            <a:endParaRPr lang="en-US" dirty="0" smtClean="0"/>
          </a:p>
          <a:p>
            <a:pPr marL="1371600" lvl="2" indent="-457200">
              <a:buFont typeface="+mj-lt"/>
              <a:buAutoNum type="arabicPeriod"/>
            </a:pPr>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a:xfrm>
            <a:off x="8610600" y="6373586"/>
            <a:ext cx="2743200" cy="365125"/>
          </a:xfrm>
        </p:spPr>
        <p:txBody>
          <a:bodyPr/>
          <a:lstStyle/>
          <a:p>
            <a:fld id="{4AD54FF3-5202-FD47-B8A5-5F17DFA6FD4F}" type="slidenum">
              <a:rPr lang="en-US" smtClean="0"/>
              <a:t>4</a:t>
            </a:fld>
            <a:endParaRPr lang="en-US" dirty="0"/>
          </a:p>
        </p:txBody>
      </p:sp>
    </p:spTree>
    <p:extLst>
      <p:ext uri="{BB962C8B-B14F-4D97-AF65-F5344CB8AC3E}">
        <p14:creationId xmlns:p14="http://schemas.microsoft.com/office/powerpoint/2010/main" val="117144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Variable Features: Toy Example - I</a:t>
            </a:r>
            <a:endParaRPr lang="en-US" b="1" dirty="0"/>
          </a:p>
        </p:txBody>
      </p:sp>
      <p:sp>
        <p:nvSpPr>
          <p:cNvPr id="3" name="Content Placeholder 2"/>
          <p:cNvSpPr>
            <a:spLocks noGrp="1"/>
          </p:cNvSpPr>
          <p:nvPr>
            <p:ph idx="1"/>
          </p:nvPr>
        </p:nvSpPr>
        <p:spPr>
          <a:xfrm>
            <a:off x="838200" y="1502229"/>
            <a:ext cx="10515600" cy="5007428"/>
          </a:xfrm>
        </p:spPr>
        <p:txBody>
          <a:bodyPr>
            <a:normAutofit fontScale="70000" lnSpcReduction="20000"/>
          </a:bodyPr>
          <a:lstStyle/>
          <a:p>
            <a:r>
              <a:rPr lang="en-US" b="1" dirty="0" smtClean="0"/>
              <a:t>Task: </a:t>
            </a:r>
            <a:r>
              <a:rPr lang="en-US" dirty="0" smtClean="0"/>
              <a:t>Spam e-mail classification, </a:t>
            </a:r>
            <a:r>
              <a:rPr lang="en-US" b="1" dirty="0" smtClean="0"/>
              <a:t>see words as features.</a:t>
            </a:r>
          </a:p>
          <a:p>
            <a:pPr lvl="1"/>
            <a:r>
              <a:rPr lang="en-US" dirty="0" smtClean="0"/>
              <a:t>Date: August 2017</a:t>
            </a:r>
          </a:p>
          <a:p>
            <a:pPr lvl="2"/>
            <a:r>
              <a:rPr lang="en-US" dirty="0" smtClean="0"/>
              <a:t>Words being used in spam e-mails:</a:t>
            </a:r>
          </a:p>
          <a:p>
            <a:pPr lvl="3"/>
            <a:r>
              <a:rPr lang="en-US" dirty="0" smtClean="0"/>
              <a:t>Philanthropy, donation, charity, money</a:t>
            </a:r>
          </a:p>
          <a:p>
            <a:pPr lvl="1"/>
            <a:r>
              <a:rPr lang="en-US" dirty="0" smtClean="0"/>
              <a:t>Date: September 2017</a:t>
            </a:r>
          </a:p>
          <a:p>
            <a:pPr lvl="2"/>
            <a:r>
              <a:rPr lang="en-US" dirty="0" smtClean="0"/>
              <a:t>Event: Government enforces a new tax form to be filled </a:t>
            </a:r>
            <a:r>
              <a:rPr lang="en-US" b="1" dirty="0" smtClean="0">
                <a:solidFill>
                  <a:srgbClr val="FF0000"/>
                </a:solidFill>
              </a:rPr>
              <a:t>in one month.</a:t>
            </a:r>
          </a:p>
          <a:p>
            <a:pPr lvl="2"/>
            <a:r>
              <a:rPr lang="en-US" dirty="0" smtClean="0"/>
              <a:t>Result: Spammers started to send new tax form e-mails with a virus attached.</a:t>
            </a:r>
          </a:p>
          <a:p>
            <a:pPr lvl="2"/>
            <a:r>
              <a:rPr lang="en-US" dirty="0" smtClean="0"/>
              <a:t>Words being used in spam e-mails:</a:t>
            </a:r>
          </a:p>
          <a:p>
            <a:pPr lvl="3"/>
            <a:r>
              <a:rPr lang="en-US" dirty="0" smtClean="0"/>
              <a:t>Philanthropy, donation, charity, money, </a:t>
            </a:r>
            <a:r>
              <a:rPr lang="en-US" b="1" dirty="0" smtClean="0">
                <a:solidFill>
                  <a:srgbClr val="FF0000"/>
                </a:solidFill>
              </a:rPr>
              <a:t>tax, form, fill, government, law</a:t>
            </a:r>
          </a:p>
          <a:p>
            <a:pPr lvl="1"/>
            <a:r>
              <a:rPr lang="en-US" dirty="0" smtClean="0"/>
              <a:t>Date: October 2017</a:t>
            </a:r>
          </a:p>
          <a:p>
            <a:pPr lvl="2"/>
            <a:r>
              <a:rPr lang="en-US" dirty="0" smtClean="0"/>
              <a:t>Event 1: Halloween</a:t>
            </a:r>
          </a:p>
          <a:p>
            <a:pPr lvl="2"/>
            <a:r>
              <a:rPr lang="en-US" dirty="0" smtClean="0"/>
              <a:t>Event 2: </a:t>
            </a:r>
            <a:r>
              <a:rPr lang="en-US" b="1" dirty="0" smtClean="0"/>
              <a:t>Government tax form deadline. </a:t>
            </a:r>
          </a:p>
          <a:p>
            <a:pPr lvl="2"/>
            <a:r>
              <a:rPr lang="en-US" dirty="0" smtClean="0"/>
              <a:t>Event 3: Your boss sent an e-mail to you related to companies tax works.</a:t>
            </a:r>
            <a:endParaRPr lang="en-US" dirty="0"/>
          </a:p>
          <a:p>
            <a:pPr lvl="2"/>
            <a:r>
              <a:rPr lang="en-US" dirty="0" smtClean="0"/>
              <a:t>Result 1: Spammers started to send e-mails like this this: “Before </a:t>
            </a:r>
            <a:r>
              <a:rPr lang="en-US" dirty="0"/>
              <a:t>H</a:t>
            </a:r>
            <a:r>
              <a:rPr lang="en-US" dirty="0" smtClean="0"/>
              <a:t>alloween night if you do not send this e-mail to 10 other people, you will be cursed by souls of the dead.”</a:t>
            </a:r>
          </a:p>
          <a:p>
            <a:pPr lvl="2"/>
            <a:r>
              <a:rPr lang="en-US" dirty="0" smtClean="0"/>
              <a:t>Result 2: </a:t>
            </a:r>
            <a:r>
              <a:rPr lang="en-US" b="1" dirty="0" smtClean="0"/>
              <a:t>Spammers stopped sending e-mails related to tax form law. Likelihood of an e-mail being spam given that it includes keyword ’tax’ is decreased.</a:t>
            </a:r>
          </a:p>
          <a:p>
            <a:pPr lvl="2"/>
            <a:r>
              <a:rPr lang="en-US" dirty="0" smtClean="0"/>
              <a:t>Words being used in spam e-mails: </a:t>
            </a:r>
          </a:p>
          <a:p>
            <a:pPr lvl="3"/>
            <a:r>
              <a:rPr lang="en-US" dirty="0" smtClean="0"/>
              <a:t>Philanthropy, donation, charity, money, </a:t>
            </a:r>
            <a:r>
              <a:rPr lang="en-US" b="1" dirty="0" smtClean="0">
                <a:solidFill>
                  <a:srgbClr val="FF0000"/>
                </a:solidFill>
              </a:rPr>
              <a:t>dead, souls, Halloween, curse</a:t>
            </a:r>
          </a:p>
          <a:p>
            <a:r>
              <a:rPr lang="en-US" dirty="0" smtClean="0"/>
              <a:t>Space of features to identify a spam e-mail dynamically changes over time, according to events happening in the world. </a:t>
            </a:r>
          </a:p>
          <a:p>
            <a:pPr lvl="3"/>
            <a:endParaRPr lang="en-US" dirty="0" smtClean="0"/>
          </a:p>
          <a:p>
            <a:pPr lvl="1"/>
            <a:endParaRPr lang="en-US" dirty="0" smtClean="0"/>
          </a:p>
          <a:p>
            <a:pPr lvl="1"/>
            <a:endParaRPr lang="en-US" dirty="0" smtClean="0">
              <a:solidFill>
                <a:srgbClr val="FF0000"/>
              </a:solidFill>
            </a:endParaRPr>
          </a:p>
          <a:p>
            <a:pPr lvl="3"/>
            <a:endParaRPr lang="en-US" dirty="0" smtClean="0"/>
          </a:p>
          <a:p>
            <a:endParaRPr lang="en-US" dirty="0"/>
          </a:p>
        </p:txBody>
      </p:sp>
      <p:sp>
        <p:nvSpPr>
          <p:cNvPr id="4" name="Slide Number Placeholder 3"/>
          <p:cNvSpPr>
            <a:spLocks noGrp="1"/>
          </p:cNvSpPr>
          <p:nvPr>
            <p:ph type="sldNum" sz="quarter" idx="12"/>
          </p:nvPr>
        </p:nvSpPr>
        <p:spPr/>
        <p:txBody>
          <a:bodyPr/>
          <a:lstStyle/>
          <a:p>
            <a:fld id="{4AD54FF3-5202-FD47-B8A5-5F17DFA6FD4F}" type="slidenum">
              <a:rPr lang="en-US" smtClean="0"/>
              <a:t>5</a:t>
            </a:fld>
            <a:endParaRPr lang="en-US"/>
          </a:p>
        </p:txBody>
      </p:sp>
    </p:spTree>
    <p:extLst>
      <p:ext uri="{BB962C8B-B14F-4D97-AF65-F5344CB8AC3E}">
        <p14:creationId xmlns:p14="http://schemas.microsoft.com/office/powerpoint/2010/main" val="196701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8668"/>
            <a:ext cx="10515600" cy="1325563"/>
          </a:xfrm>
        </p:spPr>
        <p:txBody>
          <a:bodyPr/>
          <a:lstStyle/>
          <a:p>
            <a:r>
              <a:rPr lang="en-US" b="1" dirty="0" smtClean="0"/>
              <a:t>Variable Features: Toy Example - II</a:t>
            </a:r>
            <a:endParaRPr lang="en-US" b="1" dirty="0"/>
          </a:p>
        </p:txBody>
      </p:sp>
      <p:sp>
        <p:nvSpPr>
          <p:cNvPr id="3" name="Content Placeholder 2"/>
          <p:cNvSpPr>
            <a:spLocks noGrp="1"/>
          </p:cNvSpPr>
          <p:nvPr>
            <p:ph idx="1"/>
          </p:nvPr>
        </p:nvSpPr>
        <p:spPr>
          <a:xfrm>
            <a:off x="838200" y="1524000"/>
            <a:ext cx="10515600" cy="5007429"/>
          </a:xfrm>
        </p:spPr>
        <p:txBody>
          <a:bodyPr>
            <a:normAutofit fontScale="92500" lnSpcReduction="20000"/>
          </a:bodyPr>
          <a:lstStyle/>
          <a:p>
            <a:r>
              <a:rPr lang="en-US" b="1" dirty="0" smtClean="0"/>
              <a:t>Task: </a:t>
            </a:r>
            <a:r>
              <a:rPr lang="en-US" dirty="0" smtClean="0"/>
              <a:t>Disease diagnosis</a:t>
            </a:r>
          </a:p>
          <a:p>
            <a:pPr lvl="1"/>
            <a:r>
              <a:rPr lang="en-US" dirty="0" smtClean="0"/>
              <a:t>Company C </a:t>
            </a:r>
            <a:r>
              <a:rPr lang="en-US" dirty="0" smtClean="0"/>
              <a:t>Health Services have 100 hospitals around the world: Small Hospitals and Large Hospitals,</a:t>
            </a:r>
            <a:endParaRPr lang="en-US" dirty="0" smtClean="0"/>
          </a:p>
          <a:p>
            <a:pPr lvl="1"/>
            <a:r>
              <a:rPr lang="en-US" dirty="0" smtClean="0"/>
              <a:t>Real time data is being collected from hospitals to train a disease diagnosis classifier, </a:t>
            </a:r>
          </a:p>
          <a:p>
            <a:pPr lvl="1"/>
            <a:r>
              <a:rPr lang="en-US" dirty="0" smtClean="0"/>
              <a:t>Assume to diagnose the disease D, 10 different tests can be used,</a:t>
            </a:r>
          </a:p>
          <a:p>
            <a:pPr lvl="1"/>
            <a:r>
              <a:rPr lang="en-US" dirty="0" smtClean="0"/>
              <a:t>By the time, some tests become outdated and some new tests are being invented,</a:t>
            </a:r>
          </a:p>
          <a:p>
            <a:pPr lvl="1"/>
            <a:r>
              <a:rPr lang="en-US" dirty="0" smtClean="0"/>
              <a:t>Each doctor can use different set of tests to diagnose a disease based on:</a:t>
            </a:r>
          </a:p>
          <a:p>
            <a:pPr marL="1371600" lvl="2" indent="-457200">
              <a:buFont typeface="+mj-lt"/>
              <a:buAutoNum type="arabicPeriod"/>
            </a:pPr>
            <a:r>
              <a:rPr lang="en-US" dirty="0" smtClean="0"/>
              <a:t>Experience</a:t>
            </a:r>
          </a:p>
          <a:p>
            <a:pPr marL="1371600" lvl="2" indent="-457200">
              <a:buFont typeface="+mj-lt"/>
              <a:buAutoNum type="arabicPeriod"/>
            </a:pPr>
            <a:r>
              <a:rPr lang="en-US" dirty="0" smtClean="0"/>
              <a:t>Available </a:t>
            </a:r>
            <a:r>
              <a:rPr lang="en-US" dirty="0" smtClean="0"/>
              <a:t>technology (small vs. large hospital)</a:t>
            </a:r>
            <a:endParaRPr lang="en-US" dirty="0" smtClean="0"/>
          </a:p>
          <a:p>
            <a:pPr marL="1371600" lvl="2" indent="-457200">
              <a:buFont typeface="+mj-lt"/>
              <a:buAutoNum type="arabicPeriod"/>
            </a:pPr>
            <a:r>
              <a:rPr lang="en-US" dirty="0" smtClean="0"/>
              <a:t>Condition of the patient</a:t>
            </a:r>
          </a:p>
          <a:p>
            <a:r>
              <a:rPr lang="en-US" dirty="0" smtClean="0"/>
              <a:t>Exponential number of different set of tests can be made to diagnose a patient,</a:t>
            </a:r>
          </a:p>
          <a:p>
            <a:r>
              <a:rPr lang="en-US" dirty="0" smtClean="0"/>
              <a:t>Everyday, 1000’s of doctors collect data from 10000’s of patients,</a:t>
            </a:r>
          </a:p>
          <a:p>
            <a:r>
              <a:rPr lang="en-US" dirty="0" smtClean="0"/>
              <a:t>Diseases can </a:t>
            </a:r>
            <a:r>
              <a:rPr lang="en-US" dirty="0" smtClean="0"/>
              <a:t>mutate hence </a:t>
            </a:r>
            <a:r>
              <a:rPr lang="en-US" dirty="0" smtClean="0"/>
              <a:t>tests to diagnose a disease can change over time.</a:t>
            </a:r>
          </a:p>
          <a:p>
            <a:endParaRPr lang="en-US" dirty="0" smtClean="0"/>
          </a:p>
          <a:p>
            <a:endParaRPr lang="en-US" dirty="0" smtClean="0"/>
          </a:p>
          <a:p>
            <a:endParaRPr lang="en-US" dirty="0" smtClean="0"/>
          </a:p>
          <a:p>
            <a:pPr marL="1371600" lvl="2" indent="-457200">
              <a:buFont typeface="+mj-lt"/>
              <a:buAutoNum type="arabicPeriod"/>
            </a:pPr>
            <a:endParaRPr lang="en-US" dirty="0"/>
          </a:p>
          <a:p>
            <a:endParaRPr lang="en-US" dirty="0" smtClean="0"/>
          </a:p>
        </p:txBody>
      </p:sp>
      <p:sp>
        <p:nvSpPr>
          <p:cNvPr id="4" name="Slide Number Placeholder 3"/>
          <p:cNvSpPr>
            <a:spLocks noGrp="1"/>
          </p:cNvSpPr>
          <p:nvPr>
            <p:ph type="sldNum" sz="quarter" idx="12"/>
          </p:nvPr>
        </p:nvSpPr>
        <p:spPr/>
        <p:txBody>
          <a:bodyPr/>
          <a:lstStyle/>
          <a:p>
            <a:fld id="{4AD54FF3-5202-FD47-B8A5-5F17DFA6FD4F}" type="slidenum">
              <a:rPr lang="en-US" smtClean="0"/>
              <a:t>6</a:t>
            </a:fld>
            <a:endParaRPr lang="en-US" dirty="0"/>
          </a:p>
        </p:txBody>
      </p:sp>
    </p:spTree>
    <p:extLst>
      <p:ext uri="{BB962C8B-B14F-4D97-AF65-F5344CB8AC3E}">
        <p14:creationId xmlns:p14="http://schemas.microsoft.com/office/powerpoint/2010/main" val="74933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Variable Features: Problem</a:t>
            </a:r>
            <a:endParaRPr lang="en-US" b="1" dirty="0"/>
          </a:p>
        </p:txBody>
      </p:sp>
      <p:sp>
        <p:nvSpPr>
          <p:cNvPr id="3" name="Content Placeholder 2"/>
          <p:cNvSpPr>
            <a:spLocks noGrp="1"/>
          </p:cNvSpPr>
          <p:nvPr>
            <p:ph idx="1"/>
          </p:nvPr>
        </p:nvSpPr>
        <p:spPr>
          <a:xfrm>
            <a:off x="838200" y="2005012"/>
            <a:ext cx="10515600" cy="4351338"/>
          </a:xfrm>
        </p:spPr>
        <p:txBody>
          <a:bodyPr>
            <a:normAutofit fontScale="85000" lnSpcReduction="10000"/>
          </a:bodyPr>
          <a:lstStyle/>
          <a:p>
            <a:r>
              <a:rPr lang="en-US" b="1" dirty="0" smtClean="0"/>
              <a:t>How will you decide the way to handle data?</a:t>
            </a:r>
          </a:p>
          <a:p>
            <a:pPr lvl="1"/>
            <a:r>
              <a:rPr lang="en-US" dirty="0" smtClean="0"/>
              <a:t>How will you handle new features?</a:t>
            </a:r>
            <a:endParaRPr lang="en-US" dirty="0"/>
          </a:p>
          <a:p>
            <a:pPr lvl="1"/>
            <a:r>
              <a:rPr lang="en-US" dirty="0" smtClean="0"/>
              <a:t>Will you assume features that are not being </a:t>
            </a:r>
            <a:r>
              <a:rPr lang="en-US" dirty="0" smtClean="0"/>
              <a:t>received anymore </a:t>
            </a:r>
            <a:r>
              <a:rPr lang="en-US" dirty="0" smtClean="0"/>
              <a:t>equal to 0?</a:t>
            </a:r>
          </a:p>
          <a:p>
            <a:pPr lvl="2"/>
            <a:r>
              <a:rPr lang="en-US" dirty="0" smtClean="0"/>
              <a:t>What if you receive only irrelevant features, will you try to do a classification based only on them?</a:t>
            </a:r>
          </a:p>
          <a:p>
            <a:pPr lvl="1"/>
            <a:r>
              <a:rPr lang="en-US" dirty="0" smtClean="0"/>
              <a:t>Will you replace features that are not being received with some statistical information (such as mean value)?</a:t>
            </a:r>
          </a:p>
          <a:p>
            <a:pPr lvl="2"/>
            <a:r>
              <a:rPr lang="en-US" dirty="0" smtClean="0"/>
              <a:t>Wrong assumption if features are not being generated anymore.</a:t>
            </a:r>
          </a:p>
          <a:p>
            <a:pPr lvl="1"/>
            <a:r>
              <a:rPr lang="en-US" dirty="0" smtClean="0"/>
              <a:t>Will you disregard the instances with feature sets different than your classifiers features? </a:t>
            </a:r>
          </a:p>
          <a:p>
            <a:pPr lvl="2"/>
            <a:r>
              <a:rPr lang="en-US" dirty="0" smtClean="0"/>
              <a:t>What if the set of features being received is highly variable? </a:t>
            </a:r>
          </a:p>
          <a:p>
            <a:pPr lvl="1"/>
            <a:r>
              <a:rPr lang="en-US" dirty="0" smtClean="0"/>
              <a:t>Will you try to train a classifier for each different set of features seen?</a:t>
            </a:r>
          </a:p>
          <a:p>
            <a:pPr lvl="2"/>
            <a:r>
              <a:rPr lang="en-US" dirty="0" smtClean="0"/>
              <a:t>What if the total number of features is too high?</a:t>
            </a:r>
          </a:p>
          <a:p>
            <a:pPr lvl="2"/>
            <a:endParaRPr lang="en-US" dirty="0" smtClean="0"/>
          </a:p>
          <a:p>
            <a:r>
              <a:rPr lang="en-US" b="1" dirty="0" smtClean="0"/>
              <a:t>While learning from variable feature streams what is the way to select which of the scenarios above is actually happening?</a:t>
            </a:r>
          </a:p>
        </p:txBody>
      </p:sp>
      <p:sp>
        <p:nvSpPr>
          <p:cNvPr id="4" name="Slide Number Placeholder 3"/>
          <p:cNvSpPr>
            <a:spLocks noGrp="1"/>
          </p:cNvSpPr>
          <p:nvPr>
            <p:ph type="sldNum" sz="quarter" idx="12"/>
          </p:nvPr>
        </p:nvSpPr>
        <p:spPr/>
        <p:txBody>
          <a:bodyPr/>
          <a:lstStyle/>
          <a:p>
            <a:fld id="{4AD54FF3-5202-FD47-B8A5-5F17DFA6FD4F}" type="slidenum">
              <a:rPr lang="en-US" smtClean="0"/>
              <a:t>7</a:t>
            </a:fld>
            <a:endParaRPr lang="en-US"/>
          </a:p>
        </p:txBody>
      </p:sp>
    </p:spTree>
    <p:extLst>
      <p:ext uri="{BB962C8B-B14F-4D97-AF65-F5344CB8AC3E}">
        <p14:creationId xmlns:p14="http://schemas.microsoft.com/office/powerpoint/2010/main" val="97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Review: </a:t>
            </a:r>
            <a:r>
              <a:rPr lang="en-US" b="1" dirty="0" smtClean="0"/>
              <a:t>Online </a:t>
            </a:r>
            <a:r>
              <a:rPr lang="en-US" b="1" dirty="0" smtClean="0"/>
              <a:t>Learning of Linear </a:t>
            </a:r>
            <a:r>
              <a:rPr lang="en-US" b="1" dirty="0" smtClean="0"/>
              <a:t>Classifiers</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1257" y="1825625"/>
                <a:ext cx="6988629" cy="4530726"/>
              </a:xfrm>
            </p:spPr>
            <p:txBody>
              <a:bodyPr>
                <a:normAutofit fontScale="92500"/>
              </a:bodyPr>
              <a:lstStyle/>
              <a:p>
                <a:r>
                  <a:rPr lang="en-US" b="1" dirty="0" smtClean="0"/>
                  <a:t>Online learning algorithms operate in rounds</a:t>
                </a:r>
              </a:p>
              <a:p>
                <a:pPr lvl="1"/>
                <a:r>
                  <a:rPr lang="en-US" dirty="0" smtClean="0"/>
                  <a:t>Receive a training </a:t>
                </a:r>
                <a:r>
                  <a:rPr lang="en-US" dirty="0" smtClean="0"/>
                  <a:t>instance: </a:t>
                </a:r>
                <a14:m>
                  <m:oMath xmlns:m="http://schemas.openxmlformats.org/officeDocument/2006/math">
                    <m:sSub>
                      <m:sSubPr>
                        <m:ctrlPr>
                          <a:rPr lang="en-US" i="1" smtClean="0">
                            <a:latin typeface="Cambria Math" charset="0"/>
                          </a:rPr>
                        </m:ctrlPr>
                      </m:sSubPr>
                      <m:e>
                        <m:r>
                          <a:rPr lang="en-US" b="1" i="1" smtClean="0">
                            <a:latin typeface="Cambria Math" charset="0"/>
                          </a:rPr>
                          <m:t>𝒙</m:t>
                        </m:r>
                      </m:e>
                      <m:sub>
                        <m:r>
                          <a:rPr lang="en-US" b="0" i="1" smtClean="0">
                            <a:latin typeface="Cambria Math" charset="0"/>
                          </a:rPr>
                          <m:t>𝑖</m:t>
                        </m:r>
                      </m:sub>
                    </m:sSub>
                  </m:oMath>
                </a14:m>
                <a:endParaRPr lang="en-US" dirty="0" smtClean="0"/>
              </a:p>
              <a:p>
                <a:pPr lvl="1"/>
                <a:r>
                  <a:rPr lang="en-US" dirty="0" smtClean="0"/>
                  <a:t>Make a prediction:</a:t>
                </a:r>
                <a:r>
                  <a:rPr lang="en-US" dirty="0">
                    <a:latin typeface="Cambria Math" charset="0"/>
                  </a:rPr>
                  <a:t> </a:t>
                </a:r>
                <a14:m>
                  <m:oMath xmlns:m="http://schemas.openxmlformats.org/officeDocument/2006/math">
                    <m:r>
                      <a:rPr lang="en-US">
                        <a:latin typeface="Cambria Math" charset="0"/>
                      </a:rPr>
                      <m:t> </m:t>
                    </m:r>
                    <m:sSub>
                      <m:sSubPr>
                        <m:ctrlPr>
                          <a:rPr lang="en-US" i="1" smtClean="0">
                            <a:latin typeface="Cambria Math" charset="0"/>
                          </a:rPr>
                        </m:ctrlPr>
                      </m:sSubPr>
                      <m:e>
                        <m:acc>
                          <m:accPr>
                            <m:chr m:val="̂"/>
                            <m:ctrlPr>
                              <a:rPr lang="en-US" i="1" smtClean="0">
                                <a:latin typeface="Cambria Math" charset="0"/>
                              </a:rPr>
                            </m:ctrlPr>
                          </m:accPr>
                          <m:e>
                            <m:r>
                              <a:rPr lang="en-US" b="0" i="1" smtClean="0">
                                <a:latin typeface="Cambria Math" charset="0"/>
                              </a:rPr>
                              <m:t>𝑦</m:t>
                            </m:r>
                          </m:e>
                        </m:acc>
                      </m:e>
                      <m:sub>
                        <m:r>
                          <a:rPr lang="en-US" b="0" i="1" smtClean="0">
                            <a:latin typeface="Cambria Math" charset="0"/>
                          </a:rPr>
                          <m:t>𝑖</m:t>
                        </m:r>
                      </m:sub>
                    </m:sSub>
                    <m:r>
                      <a:rPr lang="en-US" b="0" i="1" smtClean="0">
                        <a:latin typeface="Cambria Math" charset="0"/>
                      </a:rPr>
                      <m:t>=</m:t>
                    </m:r>
                    <m:r>
                      <a:rPr lang="en-US" b="0" i="1" smtClean="0">
                        <a:latin typeface="Cambria Math" charset="0"/>
                      </a:rPr>
                      <m:t>𝑠𝑖𝑔𝑛</m:t>
                    </m:r>
                    <m:r>
                      <a:rPr lang="en-US" b="0" i="1" smtClean="0">
                        <a:latin typeface="Cambria Math" charset="0"/>
                      </a:rPr>
                      <m:t> (</m:t>
                    </m:r>
                    <m:sSub>
                      <m:sSubPr>
                        <m:ctrlPr>
                          <a:rPr lang="en-US" b="0" i="1" smtClean="0">
                            <a:latin typeface="Cambria Math" charset="0"/>
                          </a:rPr>
                        </m:ctrlPr>
                      </m:sSubPr>
                      <m:e>
                        <m:r>
                          <a:rPr lang="en-US" b="1" i="1" smtClean="0">
                            <a:latin typeface="Cambria Math" charset="0"/>
                          </a:rPr>
                          <m:t>𝒙</m:t>
                        </m:r>
                      </m:e>
                      <m:sub>
                        <m:r>
                          <a:rPr lang="en-US" b="0" i="1" smtClean="0">
                            <a:latin typeface="Cambria Math" charset="0"/>
                          </a:rPr>
                          <m:t>𝑖</m:t>
                        </m:r>
                      </m:sub>
                    </m:sSub>
                    <m:r>
                      <a:rPr lang="en-US" b="0" i="1" smtClean="0">
                        <a:latin typeface="Cambria Math" charset="0"/>
                      </a:rPr>
                      <m:t> .  </m:t>
                    </m:r>
                    <m:sSub>
                      <m:sSubPr>
                        <m:ctrlPr>
                          <a:rPr lang="en-US" b="0" i="1" smtClean="0">
                            <a:latin typeface="Cambria Math" charset="0"/>
                          </a:rPr>
                        </m:ctrlPr>
                      </m:sSubPr>
                      <m:e>
                        <m:r>
                          <a:rPr lang="en-US" b="1" i="1" smtClean="0">
                            <a:latin typeface="Cambria Math" charset="0"/>
                          </a:rPr>
                          <m:t>𝒘</m:t>
                        </m:r>
                      </m:e>
                      <m:sub>
                        <m:r>
                          <a:rPr lang="en-US" b="0" i="1" smtClean="0">
                            <a:latin typeface="Cambria Math" charset="0"/>
                          </a:rPr>
                          <m:t>𝑖</m:t>
                        </m:r>
                      </m:sub>
                    </m:sSub>
                    <m:r>
                      <a:rPr lang="en-US" b="0" i="1" smtClean="0">
                        <a:latin typeface="Cambria Math" charset="0"/>
                      </a:rPr>
                      <m:t>)</m:t>
                    </m:r>
                  </m:oMath>
                </a14:m>
                <a:endParaRPr lang="en-US" dirty="0" smtClean="0"/>
              </a:p>
              <a:p>
                <a:pPr lvl="1"/>
                <a:r>
                  <a:rPr lang="en-US" dirty="0" smtClean="0"/>
                  <a:t>Suffer loss:</a:t>
                </a:r>
                <a:r>
                  <a:rPr lang="en-US" dirty="0"/>
                  <a:t> </a:t>
                </a:r>
                <a14:m>
                  <m:oMath xmlns:m="http://schemas.openxmlformats.org/officeDocument/2006/math">
                    <m:r>
                      <a:rPr lang="en-US" b="0" i="1" smtClean="0">
                        <a:latin typeface="Cambria Math" charset="0"/>
                        <a:ea typeface="Cambria Math" charset="0"/>
                        <a:cs typeface="Cambria Math" charset="0"/>
                      </a:rPr>
                      <m:t>ℓ(</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𝑦</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 , </m:t>
                    </m:r>
                    <m:sSub>
                      <m:sSubPr>
                        <m:ctrlPr>
                          <a:rPr lang="en-US" i="1">
                            <a:latin typeface="Cambria Math" charset="0"/>
                          </a:rPr>
                        </m:ctrlPr>
                      </m:sSubPr>
                      <m:e>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r>
                      <a:rPr lang="en-US" b="0" i="1" smtClean="0">
                        <a:latin typeface="Cambria Math" charset="0"/>
                        <a:ea typeface="Cambria Math" charset="0"/>
                        <a:cs typeface="Cambria Math" charset="0"/>
                      </a:rPr>
                      <m:t>)</m:t>
                    </m:r>
                  </m:oMath>
                </a14:m>
                <a:endParaRPr lang="en-US" dirty="0" smtClean="0"/>
              </a:p>
              <a:p>
                <a:pPr lvl="1"/>
                <a:r>
                  <a:rPr lang="en-US" dirty="0" smtClean="0"/>
                  <a:t>Update the prediction rule </a:t>
                </a:r>
                <a14:m>
                  <m:oMath xmlns:m="http://schemas.openxmlformats.org/officeDocument/2006/math">
                    <m:sSub>
                      <m:sSubPr>
                        <m:ctrlPr>
                          <a:rPr lang="en-US" i="1">
                            <a:latin typeface="Cambria Math" charset="0"/>
                          </a:rPr>
                        </m:ctrlPr>
                      </m:sSubPr>
                      <m:e>
                        <m:r>
                          <a:rPr lang="en-US" b="1" i="1">
                            <a:latin typeface="Cambria Math" charset="0"/>
                          </a:rPr>
                          <m:t>𝒘</m:t>
                        </m:r>
                      </m:e>
                      <m:sub>
                        <m:r>
                          <a:rPr lang="en-US" i="1">
                            <a:latin typeface="Cambria Math" charset="0"/>
                          </a:rPr>
                          <m:t>𝑖</m:t>
                        </m:r>
                      </m:sub>
                    </m:sSub>
                  </m:oMath>
                </a14:m>
                <a:r>
                  <a:rPr lang="en-US" dirty="0" smtClean="0"/>
                  <a:t> </a:t>
                </a:r>
                <a:r>
                  <a:rPr lang="en-US" dirty="0" smtClean="0"/>
                  <a:t>based on </a:t>
                </a:r>
                <a:r>
                  <a:rPr lang="en-US" dirty="0" smtClean="0"/>
                  <a:t>loss: </a:t>
                </a:r>
                <a14:m>
                  <m:oMath xmlns:m="http://schemas.openxmlformats.org/officeDocument/2006/math">
                    <m:sSub>
                      <m:sSubPr>
                        <m:ctrlPr>
                          <a:rPr lang="en-US" i="1">
                            <a:latin typeface="Cambria Math" charset="0"/>
                          </a:rPr>
                        </m:ctrlPr>
                      </m:sSubPr>
                      <m:e>
                        <m:r>
                          <a:rPr lang="en-US" b="1" i="1">
                            <a:latin typeface="Cambria Math" charset="0"/>
                          </a:rPr>
                          <m:t>𝒘</m:t>
                        </m:r>
                      </m:e>
                      <m:sub>
                        <m:r>
                          <a:rPr lang="en-US" b="0" i="1" smtClean="0">
                            <a:latin typeface="Cambria Math" charset="0"/>
                          </a:rPr>
                          <m:t>𝑖</m:t>
                        </m:r>
                        <m:r>
                          <a:rPr lang="en-US" b="0" i="1" smtClean="0">
                            <a:latin typeface="Cambria Math" charset="0"/>
                          </a:rPr>
                          <m:t>+1</m:t>
                        </m:r>
                      </m:sub>
                    </m:sSub>
                  </m:oMath>
                </a14:m>
                <a:endParaRPr lang="en-US" dirty="0" smtClean="0"/>
              </a:p>
              <a:p>
                <a:r>
                  <a:rPr lang="en-US" b="1" dirty="0" smtClean="0"/>
                  <a:t>A typical online learning problem.</a:t>
                </a:r>
              </a:p>
              <a:p>
                <a:pPr lvl="1"/>
                <a14:m>
                  <m:oMath xmlns:m="http://schemas.openxmlformats.org/officeDocument/2006/math">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 </m:t>
                    </m:r>
                    <m:func>
                      <m:funcPr>
                        <m:ctrlPr>
                          <a:rPr lang="mr-IN" b="0" i="1" smtClean="0">
                            <a:latin typeface="Cambria Math" charset="0"/>
                          </a:rPr>
                        </m:ctrlPr>
                      </m:funcPr>
                      <m:fName>
                        <m:limLow>
                          <m:limLowPr>
                            <m:ctrlPr>
                              <a:rPr lang="mr-IN" i="1">
                                <a:latin typeface="Cambria Math" charset="0"/>
                              </a:rPr>
                            </m:ctrlPr>
                          </m:limLowPr>
                          <m:e>
                            <m:r>
                              <m:rPr>
                                <m:sty m:val="p"/>
                              </m:rPr>
                              <a:rPr lang="mr-IN">
                                <a:latin typeface="Cambria Math" charset="0"/>
                              </a:rPr>
                              <m:t>min</m:t>
                            </m:r>
                          </m:e>
                          <m:lim>
                            <m:r>
                              <a:rPr lang="en-US" i="1">
                                <a:latin typeface="Cambria Math" charset="0"/>
                              </a:rPr>
                              <m:t>𝑤</m:t>
                            </m:r>
                          </m:lim>
                        </m:limLow>
                      </m:fName>
                      <m:e>
                        <m:r>
                          <a:rPr lang="en-US" b="0" i="1" smtClean="0">
                            <a:latin typeface="Cambria Math" charset="0"/>
                          </a:rPr>
                          <m:t>       </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2</m:t>
                            </m:r>
                          </m:den>
                        </m:f>
                        <m:r>
                          <a:rPr lang="en-US" b="0" i="1" smtClean="0">
                            <a:latin typeface="Cambria Math" charset="0"/>
                          </a:rPr>
                          <m:t> </m:t>
                        </m:r>
                      </m:e>
                    </m:func>
                    <m:sSup>
                      <m:sSupPr>
                        <m:ctrlPr>
                          <a:rPr lang="mr-IN" b="0" i="1" smtClean="0">
                            <a:latin typeface="Cambria Math" charset="0"/>
                          </a:rPr>
                        </m:ctrlPr>
                      </m:sSupPr>
                      <m:e>
                        <m:d>
                          <m:dPr>
                            <m:begChr m:val="‖"/>
                            <m:endChr m:val="‖"/>
                            <m:ctrlPr>
                              <a:rPr lang="mr-IN" b="0" i="1" smtClean="0">
                                <a:latin typeface="Cambria Math" charset="0"/>
                              </a:rPr>
                            </m:ctrlPr>
                          </m:dPr>
                          <m:e>
                            <m:sSub>
                              <m:sSubPr>
                                <m:ctrlPr>
                                  <a:rPr lang="en-US" i="1">
                                    <a:latin typeface="Cambria Math" charset="0"/>
                                  </a:rPr>
                                </m:ctrlPr>
                              </m:sSubPr>
                              <m:e>
                                <m:r>
                                  <a:rPr lang="en-US" b="1" i="1">
                                    <a:latin typeface="Cambria Math" charset="0"/>
                                  </a:rPr>
                                  <m:t>𝒘</m:t>
                                </m:r>
                              </m:e>
                              <m:sub>
                                <m:r>
                                  <a:rPr lang="en-US" i="1">
                                    <a:latin typeface="Cambria Math" charset="0"/>
                                  </a:rPr>
                                  <m:t>𝑖</m:t>
                                </m:r>
                              </m:sub>
                            </m:sSub>
                            <m:r>
                              <a:rPr lang="en-US" i="1">
                                <a:latin typeface="Cambria Math" charset="0"/>
                              </a:rPr>
                              <m:t>−</m:t>
                            </m:r>
                            <m:r>
                              <a:rPr lang="en-US" b="1" i="1">
                                <a:latin typeface="Cambria Math" charset="0"/>
                              </a:rPr>
                              <m:t>𝒘</m:t>
                            </m:r>
                          </m:e>
                        </m:d>
                      </m:e>
                      <m:sup>
                        <m:r>
                          <a:rPr lang="en-US" b="0" i="1" smtClean="0">
                            <a:latin typeface="Cambria Math" charset="0"/>
                          </a:rPr>
                          <m:t>2</m:t>
                        </m:r>
                      </m:sup>
                    </m:sSup>
                    <m:r>
                      <a:rPr lang="en-US" b="0" i="0" smtClean="0">
                        <a:latin typeface="Cambria Math" charset="0"/>
                      </a:rPr>
                      <m:t>  </m:t>
                    </m:r>
                  </m:oMath>
                </a14:m>
                <a:endParaRPr lang="en-US" b="0" i="0" dirty="0" smtClean="0">
                  <a:latin typeface="Cambria Math" charset="0"/>
                </a:endParaRPr>
              </a:p>
              <a:p>
                <a:pPr marL="457200" lvl="1" indent="0">
                  <a:buNone/>
                </a:pPr>
                <a:r>
                  <a:rPr lang="en-US" b="0" dirty="0" smtClean="0"/>
                  <a:t>                </a:t>
                </a:r>
                <a:r>
                  <a:rPr lang="en-US" dirty="0">
                    <a:latin typeface="Mangal" charset="0"/>
                    <a:ea typeface="Mangal" charset="0"/>
                    <a:cs typeface="Mangal" charset="0"/>
                  </a:rPr>
                  <a:t> </a:t>
                </a:r>
                <a:r>
                  <a:rPr lang="en-US" dirty="0" smtClean="0">
                    <a:latin typeface="Mangal" charset="0"/>
                    <a:ea typeface="Mangal" charset="0"/>
                    <a:cs typeface="Mangal" charset="0"/>
                  </a:rPr>
                  <a:t> </a:t>
                </a:r>
                <a14:m>
                  <m:oMath xmlns:m="http://schemas.openxmlformats.org/officeDocument/2006/math">
                    <m:r>
                      <m:rPr>
                        <m:sty m:val="p"/>
                      </m:rPr>
                      <a:rPr lang="en-US" b="0" i="0" smtClean="0">
                        <a:latin typeface="Cambria Math" charset="0"/>
                        <a:ea typeface="Mangal" charset="0"/>
                        <a:cs typeface="Mangal" charset="0"/>
                      </a:rPr>
                      <m:t>s</m:t>
                    </m:r>
                    <m:r>
                      <a:rPr lang="en-US" b="0" i="0" smtClean="0">
                        <a:latin typeface="Cambria Math" charset="0"/>
                        <a:ea typeface="Mangal" charset="0"/>
                        <a:cs typeface="Mangal" charset="0"/>
                      </a:rPr>
                      <m:t>.</m:t>
                    </m:r>
                    <m:r>
                      <m:rPr>
                        <m:sty m:val="p"/>
                      </m:rPr>
                      <a:rPr lang="en-US" b="0" i="0" smtClean="0">
                        <a:latin typeface="Cambria Math" charset="0"/>
                        <a:ea typeface="Mangal" charset="0"/>
                        <a:cs typeface="Mangal" charset="0"/>
                      </a:rPr>
                      <m:t>t</m:t>
                    </m:r>
                    <m:r>
                      <a:rPr lang="en-US" b="0" i="0" smtClean="0">
                        <a:latin typeface="Cambria Math" charset="0"/>
                        <a:ea typeface="Mangal" charset="0"/>
                        <a:cs typeface="Mangal" charset="0"/>
                      </a:rPr>
                      <m:t>.</m:t>
                    </m:r>
                  </m:oMath>
                </a14:m>
                <a:r>
                  <a:rPr lang="en-US" dirty="0" smtClean="0"/>
                  <a:t>        </a:t>
                </a:r>
                <a14:m>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r>
                      <a:rPr lang="en-US" b="1" i="1" smtClean="0">
                        <a:latin typeface="Cambria Math" charset="0"/>
                      </a:rPr>
                      <m:t>𝒘</m:t>
                    </m:r>
                    <m:r>
                      <a:rPr lang="en-US" b="0" i="1" smtClean="0">
                        <a:latin typeface="Cambria Math" charset="0"/>
                      </a:rPr>
                      <m:t> . </m:t>
                    </m:r>
                    <m:sSub>
                      <m:sSubPr>
                        <m:ctrlPr>
                          <a:rPr lang="en-US" b="0" i="1" smtClean="0">
                            <a:latin typeface="Cambria Math" charset="0"/>
                          </a:rPr>
                        </m:ctrlPr>
                      </m:sSubPr>
                      <m:e>
                        <m:r>
                          <a:rPr lang="en-US" b="1" i="1" smtClean="0">
                            <a:latin typeface="Cambria Math" charset="0"/>
                          </a:rPr>
                          <m:t>𝒙</m:t>
                        </m:r>
                      </m:e>
                      <m:sub>
                        <m:r>
                          <a:rPr lang="en-US" b="0" i="1" smtClean="0">
                            <a:latin typeface="Cambria Math" charset="0"/>
                          </a:rPr>
                          <m:t>𝑖</m:t>
                        </m:r>
                      </m:sub>
                    </m:sSub>
                    <m:r>
                      <a:rPr lang="en-US" b="0" i="1" smtClean="0">
                        <a:latin typeface="Cambria Math" charset="0"/>
                      </a:rPr>
                      <m:t>)</m:t>
                    </m:r>
                    <m:r>
                      <a:rPr lang="en-US" b="0" i="1" smtClean="0">
                        <a:latin typeface="Cambria Math" charset="0"/>
                        <a:ea typeface="Cambria Math" charset="0"/>
                        <a:cs typeface="Cambria Math" charset="0"/>
                      </a:rPr>
                      <m:t>≥1.</m:t>
                    </m:r>
                  </m:oMath>
                </a14:m>
                <a:endParaRPr lang="en-US" dirty="0" smtClean="0"/>
              </a:p>
              <a:p>
                <a:pPr lvl="1"/>
                <a:endParaRPr lang="en-US" dirty="0" smtClean="0"/>
              </a:p>
              <a:p>
                <a:pPr lvl="1"/>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r>
                          <a:rPr lang="en-US" i="1">
                            <a:latin typeface="Cambria Math" charset="0"/>
                          </a:rPr>
                          <m:t>+1</m:t>
                        </m:r>
                      </m:sub>
                    </m:sSub>
                    <m:r>
                      <a:rPr lang="en-US" i="1">
                        <a:latin typeface="Cambria Math" charset="0"/>
                      </a:rPr>
                      <m:t>= </m:t>
                    </m:r>
                    <m:func>
                      <m:funcPr>
                        <m:ctrlPr>
                          <a:rPr lang="mr-IN" i="1">
                            <a:latin typeface="Cambria Math" charset="0"/>
                          </a:rPr>
                        </m:ctrlPr>
                      </m:funcPr>
                      <m:fName>
                        <m:limLow>
                          <m:limLowPr>
                            <m:ctrlPr>
                              <a:rPr lang="mr-IN" i="1">
                                <a:latin typeface="Cambria Math" charset="0"/>
                              </a:rPr>
                            </m:ctrlPr>
                          </m:limLowPr>
                          <m:e>
                            <m:r>
                              <m:rPr>
                                <m:sty m:val="p"/>
                              </m:rPr>
                              <a:rPr lang="mr-IN">
                                <a:latin typeface="Cambria Math" charset="0"/>
                              </a:rPr>
                              <m:t>min</m:t>
                            </m:r>
                          </m:e>
                          <m:lim>
                            <m:r>
                              <a:rPr lang="en-US" i="1">
                                <a:latin typeface="Cambria Math" charset="0"/>
                              </a:rPr>
                              <m:t>𝑤</m:t>
                            </m:r>
                          </m:lim>
                        </m:limLow>
                      </m:fName>
                      <m:e>
                        <m:r>
                          <a:rPr lang="en-US" i="1">
                            <a:latin typeface="Cambria Math" charset="0"/>
                          </a:rPr>
                          <m:t>     </m:t>
                        </m:r>
                        <m:r>
                          <a:rPr lang="en-US" b="0" i="1" smtClean="0">
                            <a:latin typeface="Cambria Math" charset="0"/>
                          </a:rPr>
                          <m:t>  </m:t>
                        </m:r>
                        <m:f>
                          <m:fPr>
                            <m:ctrlPr>
                              <a:rPr lang="mr-IN" i="1">
                                <a:latin typeface="Cambria Math" charset="0"/>
                              </a:rPr>
                            </m:ctrlPr>
                          </m:fPr>
                          <m:num>
                            <m:r>
                              <a:rPr lang="en-US" i="1">
                                <a:latin typeface="Cambria Math" charset="0"/>
                              </a:rPr>
                              <m:t>1</m:t>
                            </m:r>
                          </m:num>
                          <m:den>
                            <m:r>
                              <a:rPr lang="en-US" i="1">
                                <a:latin typeface="Cambria Math" charset="0"/>
                              </a:rPr>
                              <m:t>2</m:t>
                            </m:r>
                          </m:den>
                        </m:f>
                        <m:r>
                          <a:rPr lang="en-US" i="1">
                            <a:latin typeface="Cambria Math" charset="0"/>
                          </a:rPr>
                          <m:t> </m:t>
                        </m:r>
                      </m:e>
                    </m:func>
                    <m:sSup>
                      <m:sSupPr>
                        <m:ctrlPr>
                          <a:rPr lang="mr-IN" i="1">
                            <a:latin typeface="Cambria Math" charset="0"/>
                          </a:rPr>
                        </m:ctrlPr>
                      </m:sSupPr>
                      <m:e>
                        <m:d>
                          <m:dPr>
                            <m:begChr m:val="‖"/>
                            <m:endChr m:val="‖"/>
                            <m:ctrlPr>
                              <a:rPr lang="mr-IN" i="1">
                                <a:latin typeface="Cambria Math" charset="0"/>
                              </a:rPr>
                            </m:ctrlPr>
                          </m:dPr>
                          <m:e>
                            <m:sSub>
                              <m:sSubPr>
                                <m:ctrlPr>
                                  <a:rPr lang="en-US" i="1">
                                    <a:latin typeface="Cambria Math" charset="0"/>
                                  </a:rPr>
                                </m:ctrlPr>
                              </m:sSubPr>
                              <m:e>
                                <m:r>
                                  <a:rPr lang="en-US" b="1" i="1">
                                    <a:latin typeface="Cambria Math" charset="0"/>
                                  </a:rPr>
                                  <m:t>𝒘</m:t>
                                </m:r>
                              </m:e>
                              <m:sub>
                                <m:r>
                                  <a:rPr lang="en-US" i="1">
                                    <a:latin typeface="Cambria Math" charset="0"/>
                                  </a:rPr>
                                  <m:t>𝑖</m:t>
                                </m:r>
                              </m:sub>
                            </m:sSub>
                            <m:r>
                              <a:rPr lang="en-US" i="1">
                                <a:latin typeface="Cambria Math" charset="0"/>
                              </a:rPr>
                              <m:t>−</m:t>
                            </m:r>
                            <m:r>
                              <a:rPr lang="en-US" b="1" i="1">
                                <a:latin typeface="Cambria Math" charset="0"/>
                              </a:rPr>
                              <m:t>𝒘</m:t>
                            </m:r>
                          </m:e>
                        </m:d>
                      </m:e>
                      <m:sup>
                        <m:r>
                          <a:rPr lang="en-US" i="1">
                            <a:latin typeface="Cambria Math" charset="0"/>
                          </a:rPr>
                          <m:t>2</m:t>
                        </m:r>
                      </m:sup>
                    </m:sSup>
                    <m:r>
                      <a:rPr lang="en-US">
                        <a:latin typeface="Cambria Math" charset="0"/>
                      </a:rPr>
                      <m:t> </m:t>
                    </m:r>
                    <m:r>
                      <a:rPr lang="en-US" b="0" i="0" smtClean="0">
                        <a:latin typeface="Cambria Math" charset="0"/>
                      </a:rPr>
                      <m:t>+ </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2</m:t>
                        </m:r>
                      </m:den>
                    </m:f>
                    <m:sSub>
                      <m:sSubPr>
                        <m:ctrlPr>
                          <a:rPr lang="en-US" b="0" i="1" smtClean="0">
                            <a:latin typeface="Cambria Math" charset="0"/>
                          </a:rPr>
                        </m:ctrlPr>
                      </m:sSubPr>
                      <m:e>
                        <m:d>
                          <m:dPr>
                            <m:begChr m:val="‖"/>
                            <m:endChr m:val="‖"/>
                            <m:ctrlPr>
                              <a:rPr lang="mr-IN" i="1">
                                <a:latin typeface="Cambria Math" charset="0"/>
                              </a:rPr>
                            </m:ctrlPr>
                          </m:dPr>
                          <m:e>
                            <m:r>
                              <a:rPr lang="en-US" b="1" i="1">
                                <a:latin typeface="Cambria Math" charset="0"/>
                              </a:rPr>
                              <m:t>𝒘</m:t>
                            </m:r>
                          </m:e>
                        </m:d>
                      </m:e>
                      <m:sub>
                        <m:r>
                          <a:rPr lang="en-US" b="0" i="1" smtClean="0">
                            <a:latin typeface="Cambria Math" charset="0"/>
                          </a:rPr>
                          <m:t>0</m:t>
                        </m:r>
                      </m:sub>
                    </m:sSub>
                  </m:oMath>
                </a14:m>
                <a:endParaRPr lang="en-US" dirty="0">
                  <a:latin typeface="Cambria Math" charset="0"/>
                </a:endParaRPr>
              </a:p>
              <a:p>
                <a:pPr marL="457200" lvl="1" indent="0">
                  <a:buNone/>
                </a:pPr>
                <a:r>
                  <a:rPr lang="en-US" dirty="0"/>
                  <a:t>                </a:t>
                </a:r>
                <a:r>
                  <a:rPr lang="en-US" dirty="0">
                    <a:latin typeface="Mangal" charset="0"/>
                    <a:ea typeface="Mangal" charset="0"/>
                    <a:cs typeface="Mangal" charset="0"/>
                  </a:rPr>
                  <a:t> </a:t>
                </a:r>
                <a:r>
                  <a:rPr lang="en-US" dirty="0">
                    <a:latin typeface="Mangal" charset="0"/>
                    <a:ea typeface="Mangal" charset="0"/>
                    <a:cs typeface="Mangal" charset="0"/>
                  </a:rPr>
                  <a:t> </a:t>
                </a:r>
                <a14:m>
                  <m:oMath xmlns:m="http://schemas.openxmlformats.org/officeDocument/2006/math">
                    <m:r>
                      <m:rPr>
                        <m:sty m:val="p"/>
                      </m:rPr>
                      <a:rPr lang="en-US">
                        <a:latin typeface="Cambria Math" charset="0"/>
                        <a:ea typeface="Mangal" charset="0"/>
                        <a:cs typeface="Mangal" charset="0"/>
                      </a:rPr>
                      <m:t>s</m:t>
                    </m:r>
                    <m:r>
                      <a:rPr lang="en-US">
                        <a:latin typeface="Cambria Math" charset="0"/>
                        <a:ea typeface="Mangal" charset="0"/>
                        <a:cs typeface="Mangal" charset="0"/>
                      </a:rPr>
                      <m:t>.</m:t>
                    </m:r>
                    <m:r>
                      <m:rPr>
                        <m:sty m:val="p"/>
                      </m:rPr>
                      <a:rPr lang="en-US">
                        <a:latin typeface="Cambria Math" charset="0"/>
                        <a:ea typeface="Mangal" charset="0"/>
                        <a:cs typeface="Mangal" charset="0"/>
                      </a:rPr>
                      <m:t>t</m:t>
                    </m:r>
                    <m:r>
                      <a:rPr lang="en-US">
                        <a:latin typeface="Cambria Math" charset="0"/>
                        <a:ea typeface="Mangal" charset="0"/>
                        <a:cs typeface="Mangal" charset="0"/>
                      </a:rPr>
                      <m:t>.</m:t>
                    </m:r>
                  </m:oMath>
                </a14:m>
                <a:r>
                  <a:rPr lang="en-US" dirty="0" smtClean="0"/>
                  <a:t>  </a:t>
                </a:r>
                <a14:m>
                  <m:oMath xmlns:m="http://schemas.openxmlformats.org/officeDocument/2006/math">
                    <m:r>
                      <a:rPr lang="en-US" b="0" i="0" smtClean="0">
                        <a:latin typeface="Cambria Math" charset="0"/>
                      </a:rPr>
                      <m:t> </m:t>
                    </m:r>
                    <m:sSub>
                      <m:sSubPr>
                        <m:ctrlPr>
                          <a:rPr lang="en-US" b="0" i="1" smtClean="0">
                            <a:latin typeface="Cambria Math" charset="0"/>
                          </a:rPr>
                        </m:ctrlPr>
                      </m:sSubPr>
                      <m:e>
                        <m:r>
                          <a:rPr lang="en-US" b="0" i="1" smtClean="0">
                            <a:latin typeface="Cambria Math" charset="0"/>
                          </a:rPr>
                          <m:t>    </m:t>
                        </m:r>
                        <m:r>
                          <a:rPr lang="en-US" i="1">
                            <a:latin typeface="Cambria Math" charset="0"/>
                            <a:ea typeface="Cambria Math" charset="0"/>
                            <a:cs typeface="Cambria Math" charset="0"/>
                          </a:rPr>
                          <m:t>ℓ</m:t>
                        </m:r>
                      </m:e>
                      <m:sub>
                        <m:sSup>
                          <m:sSupPr>
                            <m:ctrlPr>
                              <a:rPr lang="en-US" b="0" i="1" smtClean="0">
                                <a:latin typeface="Cambria Math" charset="0"/>
                              </a:rPr>
                            </m:ctrlPr>
                          </m:sSupPr>
                          <m:e>
                            <m:r>
                              <m:rPr>
                                <m:sty m:val="p"/>
                              </m:rPr>
                              <a:rPr lang="en-US" b="0" i="0" smtClean="0">
                                <a:latin typeface="Cambria Math" charset="0"/>
                              </a:rPr>
                              <m:t>h</m:t>
                            </m:r>
                          </m:e>
                          <m:sup>
                            <m:r>
                              <a:rPr lang="en-US" b="0" i="1" smtClean="0">
                                <a:latin typeface="Cambria Math" charset="0"/>
                              </a:rPr>
                              <m:t>2</m:t>
                            </m:r>
                          </m:sup>
                        </m:sSup>
                      </m:sub>
                    </m:sSub>
                    <m:d>
                      <m:dPr>
                        <m:ctrlPr>
                          <a:rPr lang="en-US" b="0" i="1" smtClean="0">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b="1" i="1" smtClean="0">
                            <a:latin typeface="Cambria Math" charset="0"/>
                          </a:rPr>
                          <m:t>, </m:t>
                        </m:r>
                        <m:r>
                          <a:rPr lang="en-US" b="1" i="1">
                            <a:latin typeface="Cambria Math" charset="0"/>
                          </a:rPr>
                          <m:t>𝒘</m:t>
                        </m:r>
                        <m:r>
                          <a:rPr lang="en-US" i="1">
                            <a:latin typeface="Cambria Math" charset="0"/>
                          </a:rPr>
                          <m:t> . </m:t>
                        </m:r>
                        <m:sSub>
                          <m:sSubPr>
                            <m:ctrlPr>
                              <a:rPr lang="en-US" i="1">
                                <a:latin typeface="Cambria Math" charset="0"/>
                              </a:rPr>
                            </m:ctrlPr>
                          </m:sSubPr>
                          <m:e>
                            <m:r>
                              <a:rPr lang="en-US" b="1" i="1">
                                <a:latin typeface="Cambria Math" charset="0"/>
                              </a:rPr>
                              <m:t>𝒙</m:t>
                            </m:r>
                          </m:e>
                          <m:sub>
                            <m:r>
                              <a:rPr lang="en-US" i="1">
                                <a:latin typeface="Cambria Math" charset="0"/>
                              </a:rPr>
                              <m:t>𝑖</m:t>
                            </m:r>
                          </m:sub>
                        </m:sSub>
                      </m:e>
                    </m:d>
                    <m:r>
                      <a:rPr lang="en-US" b="0" i="1" smtClean="0">
                        <a:latin typeface="Cambria Math" charset="0"/>
                      </a:rPr>
                      <m:t>=0.</m:t>
                    </m:r>
                  </m:oMath>
                </a14:m>
                <a:endParaRPr lang="en-US" dirty="0"/>
              </a:p>
              <a:p>
                <a:pPr lvl="1"/>
                <a:endParaRPr lang="en-US" dirty="0" smtClean="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1257" y="1825625"/>
                <a:ext cx="6988629" cy="4530726"/>
              </a:xfrm>
              <a:blipFill rotWithShape="0">
                <a:blip r:embed="rId3"/>
                <a:stretch>
                  <a:fillRect l="-1396" t="-2016" b="-120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AD54FF3-5202-FD47-B8A5-5F17DFA6FD4F}" type="slidenum">
              <a:rPr lang="en-US" smtClean="0"/>
              <a:t>8</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9886" y="1690688"/>
            <a:ext cx="4459788" cy="4391025"/>
          </a:xfrm>
          <a:prstGeom prst="rect">
            <a:avLst/>
          </a:prstGeom>
        </p:spPr>
      </p:pic>
    </p:spTree>
    <p:extLst>
      <p:ext uri="{BB962C8B-B14F-4D97-AF65-F5344CB8AC3E}">
        <p14:creationId xmlns:p14="http://schemas.microsoft.com/office/powerpoint/2010/main" val="8632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Online Learning from Variable Features: Observation 1</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59971" y="1825625"/>
                <a:ext cx="10515600" cy="4351338"/>
              </a:xfrm>
            </p:spPr>
            <p:txBody>
              <a:bodyPr>
                <a:normAutofit/>
              </a:bodyPr>
              <a:lstStyle/>
              <a:p>
                <a:r>
                  <a:rPr lang="en-US" b="1" u="sng" dirty="0" smtClean="0"/>
                  <a:t>Observation:</a:t>
                </a:r>
                <a:r>
                  <a:rPr lang="en-US" b="1" dirty="0" smtClean="0"/>
                  <a:t> </a:t>
                </a:r>
                <a:r>
                  <a:rPr lang="en-US" dirty="0" smtClean="0"/>
                  <a:t>In V.F.*, you do not always receive an instance with complete features. There will be times that you only receive an uninformative subset of features. </a:t>
                </a:r>
                <a:endParaRPr lang="en-US" i="1" dirty="0"/>
              </a:p>
              <a:p>
                <a:pPr lvl="1"/>
                <a14:m>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1</m:t>
                        </m:r>
                      </m:sub>
                    </m:sSub>
                  </m:oMath>
                </a14:m>
                <a:r>
                  <a:rPr lang="en-US" dirty="0" smtClean="0"/>
                  <a:t> : Name=Ege, Age=24, Education=B.Sc., Married=No, </a:t>
                </a:r>
                <a:r>
                  <a:rPr lang="en-US" b="1" dirty="0" err="1" smtClean="0"/>
                  <a:t>IsRich</a:t>
                </a:r>
                <a:r>
                  <a:rPr lang="en-US" b="1" dirty="0" smtClean="0"/>
                  <a:t>: No</a:t>
                </a:r>
              </a:p>
              <a:p>
                <a:pPr lvl="1"/>
                <a14:m>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2</m:t>
                        </m:r>
                      </m:sub>
                    </m:sSub>
                  </m:oMath>
                </a14:m>
                <a:r>
                  <a:rPr lang="en-US" dirty="0" smtClean="0"/>
                  <a:t> : Name=John, Age=50, Education=Ph.D., </a:t>
                </a:r>
                <a:r>
                  <a:rPr lang="en-US" b="1" dirty="0" err="1" smtClean="0"/>
                  <a:t>IsRich</a:t>
                </a:r>
                <a:r>
                  <a:rPr lang="en-US" b="1" dirty="0" smtClean="0"/>
                  <a:t>: Yes</a:t>
                </a:r>
                <a:endParaRPr lang="en-US" dirty="0" smtClean="0"/>
              </a:p>
              <a:p>
                <a:pPr lvl="1"/>
                <a14:m>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3</m:t>
                        </m:r>
                      </m:sub>
                    </m:sSub>
                  </m:oMath>
                </a14:m>
                <a:r>
                  <a:rPr lang="en-US" dirty="0" smtClean="0"/>
                  <a:t> : Name=Yi, Age= 25, </a:t>
                </a:r>
                <a:r>
                  <a:rPr lang="en-US" b="1" dirty="0" err="1" smtClean="0"/>
                  <a:t>IsRich</a:t>
                </a:r>
                <a:r>
                  <a:rPr lang="en-US" b="1" dirty="0" smtClean="0"/>
                  <a:t>: ?</a:t>
                </a:r>
                <a:endParaRPr lang="en-US" b="1" dirty="0"/>
              </a:p>
              <a:p>
                <a:r>
                  <a:rPr lang="en-US" b="1" u="sng" dirty="0" smtClean="0"/>
                  <a:t>Result:</a:t>
                </a:r>
                <a:r>
                  <a:rPr lang="en-US" dirty="0" smtClean="0"/>
                  <a:t> When updating the classifier, loss function needs to consider the relevance of set of features provided by an instance </a:t>
                </a:r>
                <a14:m>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a:t>
                </a:r>
              </a:p>
              <a:p>
                <a:pPr lvl="1"/>
                <a:r>
                  <a:rPr lang="en-US" dirty="0" smtClean="0"/>
                  <a:t>If classifier makes a false prediction on an irrelevant set of features, loss should be small -&gt; </a:t>
                </a:r>
                <a:r>
                  <a:rPr lang="en-US" b="1" dirty="0" smtClean="0"/>
                  <a:t>softer classifier update</a:t>
                </a:r>
                <a:endParaRPr lang="en-US" b="1" dirty="0"/>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59971" y="1825625"/>
                <a:ext cx="10515600" cy="4351338"/>
              </a:xfrm>
              <a:blipFill rotWithShape="0">
                <a:blip r:embed="rId3"/>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AD54FF3-5202-FD47-B8A5-5F17DFA6FD4F}" type="slidenum">
              <a:rPr lang="en-US" smtClean="0"/>
              <a:t>9</a:t>
            </a:fld>
            <a:endParaRPr lang="en-US" dirty="0"/>
          </a:p>
        </p:txBody>
      </p:sp>
      <p:sp>
        <p:nvSpPr>
          <p:cNvPr id="5" name="Footer Placeholder 4"/>
          <p:cNvSpPr>
            <a:spLocks noGrp="1"/>
          </p:cNvSpPr>
          <p:nvPr>
            <p:ph type="ftr" sz="quarter" idx="11"/>
          </p:nvPr>
        </p:nvSpPr>
        <p:spPr>
          <a:xfrm>
            <a:off x="326571" y="6176963"/>
            <a:ext cx="2296886" cy="544512"/>
          </a:xfrm>
        </p:spPr>
        <p:txBody>
          <a:bodyPr/>
          <a:lstStyle/>
          <a:p>
            <a:r>
              <a:rPr lang="en-US" sz="1400" b="1" dirty="0" smtClean="0">
                <a:solidFill>
                  <a:schemeClr val="tx1"/>
                </a:solidFill>
              </a:rPr>
              <a:t>*V.F. : Variable features</a:t>
            </a:r>
            <a:endParaRPr lang="en-US" sz="1400" b="1" dirty="0">
              <a:solidFill>
                <a:schemeClr val="tx1"/>
              </a:solidFill>
            </a:endParaRPr>
          </a:p>
        </p:txBody>
      </p:sp>
    </p:spTree>
    <p:extLst>
      <p:ext uri="{BB962C8B-B14F-4D97-AF65-F5344CB8AC3E}">
        <p14:creationId xmlns:p14="http://schemas.microsoft.com/office/powerpoint/2010/main" val="11273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5093</TotalTime>
  <Words>4231</Words>
  <Application>Microsoft Macintosh PowerPoint</Application>
  <PresentationFormat>Widescreen</PresentationFormat>
  <Paragraphs>436</Paragraphs>
  <Slides>34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Mangal</vt:lpstr>
      <vt:lpstr>Arial</vt:lpstr>
      <vt:lpstr>Office Theme</vt:lpstr>
      <vt:lpstr>Online Learning from Variable Feature Streams</vt:lpstr>
      <vt:lpstr>Recap</vt:lpstr>
      <vt:lpstr>Variable Features - I</vt:lpstr>
      <vt:lpstr>Variable Features - II</vt:lpstr>
      <vt:lpstr>Variable Features: Toy Example - I</vt:lpstr>
      <vt:lpstr>Variable Features: Toy Example - II</vt:lpstr>
      <vt:lpstr>Variable Features: Problem</vt:lpstr>
      <vt:lpstr>Review: Online Learning of Linear Classifiers</vt:lpstr>
      <vt:lpstr>Online Learning from Variable Features: Observation 1</vt:lpstr>
      <vt:lpstr>Online Learning from Variable Features: Observation 2</vt:lpstr>
      <vt:lpstr>Learning the Distribution of Classifier Weights</vt:lpstr>
      <vt:lpstr>Heuristics </vt:lpstr>
      <vt:lpstr>Variance of a Classifier</vt:lpstr>
      <vt:lpstr>Online Learning from Variable Features</vt:lpstr>
      <vt:lpstr>Learn New Features</vt:lpstr>
      <vt:lpstr>Adaptive Scaled Loss: Mean and Variance</vt:lpstr>
      <vt:lpstr>Proof of incremental variance calculation:</vt:lpstr>
      <vt:lpstr>Adaptive Scaled Loss: γ  </vt:lpstr>
      <vt:lpstr>Partial Forgetting: Sparsity</vt:lpstr>
      <vt:lpstr>Algorithm: OLVF</vt:lpstr>
      <vt:lpstr>Experiments: Dataset Statistics</vt:lpstr>
      <vt:lpstr>Experiments</vt:lpstr>
      <vt:lpstr>Adaptive Confidence Weighted Learning from Variable Features</vt:lpstr>
      <vt:lpstr>UCI Experiments </vt:lpstr>
      <vt:lpstr>Enron Experiments</vt:lpstr>
      <vt:lpstr>TREC Experiments</vt:lpstr>
      <vt:lpstr>Online Learning from Variable Features</vt:lpstr>
      <vt:lpstr>Online Learning from Trapezoidal Data Streams: OLSF Algorithms</vt:lpstr>
      <vt:lpstr>OLVF: UCI German</vt:lpstr>
      <vt:lpstr>OLVF: UCI Ionosphere</vt:lpstr>
      <vt:lpstr>OLVF: UCI Spambase</vt:lpstr>
      <vt:lpstr>OLFV: WBC</vt:lpstr>
      <vt:lpstr>OLVF: WPBC</vt:lpstr>
      <vt:lpstr>OLVF: svmguide3</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Learning from Variable Feature Streams</dc:title>
  <dc:creator>Ege Beyazit</dc:creator>
  <cp:lastModifiedBy>Ege Beyazit</cp:lastModifiedBy>
  <cp:revision>510</cp:revision>
  <dcterms:created xsi:type="dcterms:W3CDTF">2017-10-21T21:18:59Z</dcterms:created>
  <dcterms:modified xsi:type="dcterms:W3CDTF">2017-10-26T18:45:38Z</dcterms:modified>
</cp:coreProperties>
</file>